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Abril Fatface" panose="020B060402020202020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mo" panose="020B0604020202020204" charset="0"/>
      <p:regular r:id="rId27"/>
      <p:bold r:id="rId28"/>
      <p:italic r:id="rId29"/>
      <p:boldItalic r:id="rId30"/>
    </p:embeddedFont>
    <p:embeddedFont>
      <p:font typeface="Trocchi" panose="020B0604020202020204" charset="0"/>
      <p:regular r:id="rId31"/>
    </p:embeddedFont>
    <p:embeddedFont>
      <p:font typeface="Raleway" panose="020B060402020202020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124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18042" y="2625455"/>
            <a:ext cx="10685295" cy="6632845"/>
          </a:xfrm>
          <a:prstGeom prst="rect">
            <a:avLst/>
          </a:prstGeom>
          <a:solidFill>
            <a:srgbClr val="FFFFFF">
              <a:alpha val="91764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4318043" y="2814320"/>
            <a:ext cx="9651913" cy="48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8"/>
              </a:lnSpc>
            </a:pPr>
            <a:endParaRPr dirty="0"/>
          </a:p>
        </p:txBody>
      </p:sp>
      <p:sp>
        <p:nvSpPr>
          <p:cNvPr id="4" name="TextBox 4"/>
          <p:cNvSpPr txBox="1"/>
          <p:nvPr/>
        </p:nvSpPr>
        <p:spPr>
          <a:xfrm>
            <a:off x="4318043" y="3919285"/>
            <a:ext cx="9651914" cy="13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endParaRPr dirty="0"/>
          </a:p>
        </p:txBody>
      </p:sp>
      <p:sp>
        <p:nvSpPr>
          <p:cNvPr id="5" name="TextBox 5"/>
          <p:cNvSpPr txBox="1"/>
          <p:nvPr/>
        </p:nvSpPr>
        <p:spPr>
          <a:xfrm>
            <a:off x="5060992" y="7396800"/>
            <a:ext cx="9651914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i="1" spc="210" dirty="0">
                <a:solidFill>
                  <a:srgbClr val="5CE1E6"/>
                </a:solidFill>
                <a:latin typeface="Raleway"/>
              </a:rPr>
              <a:t>"Relaxation, Simplified, and </a:t>
            </a:r>
            <a:r>
              <a:rPr lang="en-US" sz="3500" b="1" i="1" spc="210" dirty="0" smtClean="0">
                <a:solidFill>
                  <a:srgbClr val="5CE1E6"/>
                </a:solidFill>
                <a:latin typeface="Raleway"/>
              </a:rPr>
              <a:t>Delivered!!"</a:t>
            </a:r>
            <a:endParaRPr lang="en-US" sz="3500" b="1" i="1" spc="210" dirty="0">
              <a:solidFill>
                <a:srgbClr val="5CE1E6"/>
              </a:solidFill>
              <a:latin typeface="Raleway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59918" y="3281345"/>
            <a:ext cx="9210039" cy="372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-600075"/>
            <a:ext cx="9696450" cy="11487150"/>
          </a:xfrm>
          <a:prstGeom prst="rect">
            <a:avLst/>
          </a:prstGeom>
          <a:solidFill>
            <a:srgbClr val="38B6FF"/>
          </a:solidFill>
        </p:spPr>
      </p:sp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1554" y="3278894"/>
            <a:ext cx="4144528" cy="30446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-3309329" y="3953895"/>
            <a:ext cx="13329358" cy="13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10000" b="1" i="0" dirty="0">
                <a:solidFill>
                  <a:srgbClr val="000000"/>
                </a:solidFill>
                <a:latin typeface="Raleway"/>
              </a:rPr>
              <a:t>$10B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49307" y="1092655"/>
            <a:ext cx="13329358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b="1" i="0" spc="650" dirty="0">
                <a:solidFill>
                  <a:srgbClr val="000000"/>
                </a:solidFill>
                <a:latin typeface="Raleway"/>
              </a:rPr>
              <a:t>A POSITIVE OUTLOOK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2730086" y="6593844"/>
            <a:ext cx="13329358" cy="97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500" b="0" i="0" spc="225" dirty="0">
                <a:solidFill>
                  <a:srgbClr val="000000"/>
                </a:solidFill>
                <a:latin typeface="Raleway"/>
              </a:rPr>
              <a:t>2018 REVENUE FOR THE </a:t>
            </a:r>
          </a:p>
          <a:p>
            <a:pPr algn="ctr">
              <a:lnSpc>
                <a:spcPts val="3950"/>
              </a:lnSpc>
            </a:pPr>
            <a:r>
              <a:rPr lang="en-US" sz="2500" b="0" i="0" spc="225" dirty="0">
                <a:solidFill>
                  <a:srgbClr val="000000"/>
                </a:solidFill>
                <a:latin typeface="Raleway"/>
              </a:rPr>
              <a:t>SELF-CARE INDUSTRY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62896" y="3278894"/>
            <a:ext cx="3765272" cy="276602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679008" y="3953895"/>
            <a:ext cx="8929984" cy="13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10000" b="1" i="0" dirty="0">
                <a:solidFill>
                  <a:srgbClr val="000000"/>
                </a:solidFill>
                <a:latin typeface="Raleway"/>
              </a:rPr>
              <a:t>3/5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10111" y="3514110"/>
            <a:ext cx="3445084" cy="253081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004256" y="3953895"/>
            <a:ext cx="5456794" cy="13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10000" b="1" i="0" dirty="0">
                <a:solidFill>
                  <a:srgbClr val="000000"/>
                </a:solidFill>
                <a:latin typeface="Raleway"/>
              </a:rPr>
              <a:t>42%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30610" y="6484497"/>
            <a:ext cx="5026780" cy="1084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3"/>
              </a:lnSpc>
            </a:pPr>
            <a:r>
              <a:rPr lang="en-US" sz="2800" b="0" i="0" spc="252" dirty="0">
                <a:solidFill>
                  <a:srgbClr val="000000"/>
                </a:solidFill>
                <a:latin typeface="Raleway"/>
              </a:rPr>
              <a:t>MILLENIALS INVEST IN</a:t>
            </a:r>
          </a:p>
          <a:p>
            <a:pPr algn="ctr">
              <a:lnSpc>
                <a:spcPts val="4424"/>
              </a:lnSpc>
            </a:pPr>
            <a:r>
              <a:rPr lang="en-US" sz="2800" b="0" i="0" spc="252" dirty="0">
                <a:solidFill>
                  <a:srgbClr val="000000"/>
                </a:solidFill>
                <a:latin typeface="Raleway"/>
              </a:rPr>
              <a:t>SELF CARE SERVICES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57390" y="6270121"/>
            <a:ext cx="6283744" cy="152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8"/>
              </a:lnSpc>
            </a:pPr>
            <a:r>
              <a:rPr lang="en-US" sz="2600" b="0" i="0" spc="234" dirty="0">
                <a:solidFill>
                  <a:srgbClr val="000000"/>
                </a:solidFill>
                <a:latin typeface="Raleway"/>
              </a:rPr>
              <a:t>U.S. POPULATION THAT </a:t>
            </a:r>
          </a:p>
          <a:p>
            <a:pPr algn="ctr">
              <a:lnSpc>
                <a:spcPts val="4108"/>
              </a:lnSpc>
            </a:pPr>
            <a:r>
              <a:rPr lang="en-US" sz="2600" b="0" i="0" spc="234" dirty="0">
                <a:solidFill>
                  <a:srgbClr val="000000"/>
                </a:solidFill>
                <a:latin typeface="Raleway"/>
              </a:rPr>
              <a:t>USES ON DEMAND </a:t>
            </a:r>
          </a:p>
          <a:p>
            <a:pPr algn="ctr">
              <a:lnSpc>
                <a:spcPts val="4108"/>
              </a:lnSpc>
            </a:pPr>
            <a:r>
              <a:rPr lang="en-US" sz="2600" b="0" i="0" spc="234" dirty="0">
                <a:solidFill>
                  <a:srgbClr val="000000"/>
                </a:solidFill>
                <a:latin typeface="Raleway"/>
              </a:rPr>
              <a:t>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0728" y="0"/>
            <a:ext cx="18809456" cy="2335073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1216949" y="635724"/>
            <a:ext cx="15854102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5"/>
              </a:lnSpc>
            </a:pPr>
            <a:r>
              <a:rPr lang="en-US" sz="6500" b="1" i="0" spc="260" dirty="0">
                <a:solidFill>
                  <a:srgbClr val="FFFFFF"/>
                </a:solidFill>
                <a:latin typeface="Raleway"/>
              </a:rPr>
              <a:t>BUSINESS MODEL</a:t>
            </a:r>
          </a:p>
        </p:txBody>
      </p:sp>
      <p:sp>
        <p:nvSpPr>
          <p:cNvPr id="4" name="AutoShape 4"/>
          <p:cNvSpPr/>
          <p:nvPr/>
        </p:nvSpPr>
        <p:spPr>
          <a:xfrm>
            <a:off x="1075254" y="6400800"/>
            <a:ext cx="7962900" cy="28575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5" name="AutoShape 5"/>
          <p:cNvSpPr/>
          <p:nvPr/>
        </p:nvSpPr>
        <p:spPr>
          <a:xfrm>
            <a:off x="9257937" y="6400800"/>
            <a:ext cx="7962900" cy="28575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6" name="AutoShape 6"/>
          <p:cNvSpPr/>
          <p:nvPr/>
        </p:nvSpPr>
        <p:spPr>
          <a:xfrm>
            <a:off x="1075254" y="3285417"/>
            <a:ext cx="7962900" cy="28575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7" name="AutoShape 7"/>
          <p:cNvSpPr/>
          <p:nvPr/>
        </p:nvSpPr>
        <p:spPr>
          <a:xfrm>
            <a:off x="9257937" y="3285417"/>
            <a:ext cx="7962900" cy="2857500"/>
          </a:xfrm>
          <a:prstGeom prst="rect">
            <a:avLst/>
          </a:prstGeom>
          <a:solidFill>
            <a:srgbClr val="A6A6A6"/>
          </a:solidFill>
        </p:spPr>
      </p:sp>
      <p:grpSp>
        <p:nvGrpSpPr>
          <p:cNvPr id="8" name="Group 8"/>
          <p:cNvGrpSpPr/>
          <p:nvPr/>
        </p:nvGrpSpPr>
        <p:grpSpPr>
          <a:xfrm>
            <a:off x="2240125" y="3681657"/>
            <a:ext cx="6433258" cy="2065020"/>
            <a:chOff x="0" y="0"/>
            <a:chExt cx="8577677" cy="2753360"/>
          </a:xfrm>
        </p:grpSpPr>
        <p:sp>
          <p:nvSpPr>
            <p:cNvPr id="9" name="TextBox 9"/>
            <p:cNvSpPr txBox="1"/>
            <p:nvPr/>
          </p:nvSpPr>
          <p:spPr>
            <a:xfrm>
              <a:off x="0" y="-19050"/>
              <a:ext cx="8577677" cy="781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r>
                <a:rPr lang="en-US" sz="3800" b="1" i="0" spc="380" dirty="0">
                  <a:solidFill>
                    <a:srgbClr val="000000"/>
                  </a:solidFill>
                  <a:latin typeface="Raleway"/>
                </a:rPr>
                <a:t>VALUE PROPOSITION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56615"/>
              <a:ext cx="8577677" cy="1896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FFFFFF"/>
                  </a:solidFill>
                  <a:latin typeface="Raleway"/>
                </a:rPr>
                <a:t>Pamper Us Mobile provides self care convenience by "Bringing The Spa to You"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40125" y="6597015"/>
            <a:ext cx="6433258" cy="2465070"/>
            <a:chOff x="0" y="0"/>
            <a:chExt cx="8577677" cy="328676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8577677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b="1" i="0" spc="320" dirty="0">
                  <a:solidFill>
                    <a:srgbClr val="000000"/>
                  </a:solidFill>
                  <a:latin typeface="Raleway"/>
                </a:rPr>
                <a:t>BUYER PERSONAS (B2B)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42315"/>
              <a:ext cx="8577677" cy="254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FFFFFF"/>
                  </a:solidFill>
                  <a:latin typeface="Raleway"/>
                </a:rPr>
                <a:t>Small to large businesses who are looking to increase employee engagement, productivity, and enhance the work environment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2400" y="7572375"/>
            <a:ext cx="514350" cy="51435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410462" y="6577965"/>
            <a:ext cx="6433258" cy="2503170"/>
            <a:chOff x="0" y="0"/>
            <a:chExt cx="8577677" cy="333756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9050"/>
              <a:ext cx="8577677" cy="717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b="1" i="0" spc="350" dirty="0">
                  <a:solidFill>
                    <a:srgbClr val="000000"/>
                  </a:solidFill>
                  <a:latin typeface="Raleway"/>
                </a:rPr>
                <a:t>BUYER PERSONAS (B2C)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793115"/>
              <a:ext cx="8577677" cy="254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FFFFFF"/>
                  </a:solidFill>
                  <a:latin typeface="Raleway"/>
                </a:rPr>
                <a:t>Women and Men between the ages of 28-50, middle class to upper middle class income levels, looking for convenient self care options.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62737" y="7572375"/>
            <a:ext cx="514350" cy="5143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446621" y="3467344"/>
            <a:ext cx="6433258" cy="2493645"/>
            <a:chOff x="0" y="0"/>
            <a:chExt cx="8577677" cy="332486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9050"/>
              <a:ext cx="8577677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b="1" i="0" spc="340" dirty="0">
                  <a:solidFill>
                    <a:srgbClr val="000000"/>
                  </a:solidFill>
                  <a:latin typeface="Raleway"/>
                </a:rPr>
                <a:t>MARKETING CHANNELS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780415"/>
              <a:ext cx="8577677" cy="254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FFFFFF"/>
                  </a:solidFill>
                  <a:latin typeface="Raleway"/>
                </a:rPr>
                <a:t>LinkedIn</a:t>
              </a:r>
            </a:p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FFFFFF"/>
                  </a:solidFill>
                  <a:latin typeface="Raleway"/>
                </a:rPr>
                <a:t>Facebook</a:t>
              </a:r>
            </a:p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FFFFFF"/>
                  </a:solidFill>
                  <a:latin typeface="Raleway"/>
                </a:rPr>
                <a:t>Instagram</a:t>
              </a:r>
            </a:p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FFFFFF"/>
                  </a:solidFill>
                  <a:latin typeface="Raleway"/>
                </a:rPr>
                <a:t>Direct Marketing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98896" y="4456992"/>
            <a:ext cx="514350" cy="51435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2400" y="4456992"/>
            <a:ext cx="51435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61950" y="-381000"/>
            <a:ext cx="19011900" cy="4724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570554" y="992188"/>
            <a:ext cx="15146892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5"/>
              </a:lnSpc>
            </a:pPr>
            <a:r>
              <a:rPr lang="en-US" sz="6500" b="1" i="0" spc="260" dirty="0">
                <a:solidFill>
                  <a:srgbClr val="000000"/>
                </a:solidFill>
                <a:latin typeface="Raleway"/>
              </a:rPr>
              <a:t>MARKET ADOPTION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791834" y="3014797"/>
            <a:ext cx="2657217" cy="2657206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6767" r="-36767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315209" y="3070380"/>
            <a:ext cx="2657217" cy="2657206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9349" r="-23613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2570188" y="6479047"/>
            <a:ext cx="4147258" cy="3536681"/>
            <a:chOff x="0" y="0"/>
            <a:chExt cx="5529677" cy="4715575"/>
          </a:xfrm>
        </p:grpSpPr>
        <p:sp>
          <p:nvSpPr>
            <p:cNvPr id="9" name="TextBox 9"/>
            <p:cNvSpPr txBox="1"/>
            <p:nvPr/>
          </p:nvSpPr>
          <p:spPr>
            <a:xfrm>
              <a:off x="0" y="-114300"/>
              <a:ext cx="5529677" cy="72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40"/>
                </a:lnSpc>
              </a:pPr>
              <a:r>
                <a:rPr lang="en-US" sz="3000" b="1" i="0" spc="270" dirty="0">
                  <a:solidFill>
                    <a:srgbClr val="000000"/>
                  </a:solidFill>
                  <a:latin typeface="Raleway"/>
                </a:rPr>
                <a:t>PARTNERSHIPS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75730"/>
              <a:ext cx="5529677" cy="3839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 b="1" i="0" spc="26" dirty="0">
                  <a:solidFill>
                    <a:srgbClr val="38B6FF"/>
                  </a:solidFill>
                  <a:latin typeface="Raleway"/>
                </a:rPr>
                <a:t>Pamper Us Mobile partners with other businesses within the wellness industry to provide services and referrals to their clients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292089" y="6379035"/>
            <a:ext cx="4147258" cy="3800302"/>
            <a:chOff x="0" y="-133350"/>
            <a:chExt cx="5529677" cy="506707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33350"/>
              <a:ext cx="5529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000000"/>
                  </a:solidFill>
                  <a:latin typeface="Raleway"/>
                </a:rPr>
                <a:t>EVENTS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32625"/>
              <a:ext cx="5529677" cy="4001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 b="1" i="0" spc="26" dirty="0">
                  <a:solidFill>
                    <a:srgbClr val="38B6FF"/>
                  </a:solidFill>
                  <a:latin typeface="Raleway"/>
                </a:rPr>
                <a:t>Health and Wellness fairs and events to connect directly with </a:t>
              </a:r>
              <a:r>
                <a:rPr lang="en-US" sz="2600" b="1" i="0" spc="26" dirty="0" smtClean="0">
                  <a:solidFill>
                    <a:srgbClr val="38B6FF"/>
                  </a:solidFill>
                  <a:latin typeface="Raleway"/>
                </a:rPr>
                <a:t>company's </a:t>
              </a:r>
              <a:r>
                <a:rPr lang="en-US" sz="2600" b="1" i="0" spc="26" dirty="0">
                  <a:solidFill>
                    <a:srgbClr val="38B6FF"/>
                  </a:solidFill>
                  <a:latin typeface="Raleway"/>
                </a:rPr>
                <a:t>and consumers within </a:t>
              </a:r>
              <a:r>
                <a:rPr lang="en-US" sz="2600" b="1" i="0" spc="26" dirty="0" smtClean="0">
                  <a:solidFill>
                    <a:srgbClr val="38B6FF"/>
                  </a:solidFill>
                  <a:latin typeface="Raleway"/>
                </a:rPr>
                <a:t>our target </a:t>
              </a:r>
              <a:r>
                <a:rPr lang="en-US" sz="2600" b="1" i="0" spc="26" dirty="0">
                  <a:solidFill>
                    <a:srgbClr val="38B6FF"/>
                  </a:solidFill>
                  <a:latin typeface="Raleway"/>
                </a:rPr>
                <a:t>market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046813" y="6393322"/>
            <a:ext cx="4147258" cy="3243207"/>
            <a:chOff x="0" y="-114300"/>
            <a:chExt cx="5529677" cy="432427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14300"/>
              <a:ext cx="5529677" cy="72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40"/>
                </a:lnSpc>
              </a:pPr>
              <a:r>
                <a:rPr lang="en-US" sz="3000" b="1" i="0" spc="270" dirty="0">
                  <a:solidFill>
                    <a:srgbClr val="000000"/>
                  </a:solidFill>
                  <a:latin typeface="Raleway"/>
                </a:rPr>
                <a:t>SUBCONTRACTING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75729"/>
              <a:ext cx="5529677" cy="3334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 b="1" i="0" spc="26" dirty="0" smtClean="0">
                  <a:solidFill>
                    <a:srgbClr val="38B6FF"/>
                  </a:solidFill>
                  <a:latin typeface="Raleway"/>
                </a:rPr>
                <a:t>Pamper Us Mobile </a:t>
              </a:r>
              <a:r>
                <a:rPr lang="en-US" sz="2600" b="1" i="0" spc="26" dirty="0">
                  <a:solidFill>
                    <a:srgbClr val="38B6FF"/>
                  </a:solidFill>
                  <a:latin typeface="Raleway"/>
                </a:rPr>
                <a:t>contracts over 40 licensed and certified individuals to perform </a:t>
              </a:r>
              <a:r>
                <a:rPr lang="en-US" sz="2600" b="1" i="0" spc="26" dirty="0" smtClean="0">
                  <a:solidFill>
                    <a:srgbClr val="38B6FF"/>
                  </a:solidFill>
                  <a:latin typeface="Raleway"/>
                </a:rPr>
                <a:t>Pamper Us services</a:t>
              </a:r>
              <a:endParaRPr lang="en-US" sz="2600" b="1" i="0" spc="26" dirty="0">
                <a:solidFill>
                  <a:srgbClr val="38B6FF"/>
                </a:solidFill>
                <a:latin typeface="Raleway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t="1170"/>
          <a:stretch>
            <a:fillRect/>
          </a:stretch>
        </p:blipFill>
        <p:spPr>
          <a:xfrm>
            <a:off x="7797549" y="3366421"/>
            <a:ext cx="3136339" cy="2065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5CE1E6"/>
          </a:solidFill>
        </p:spPr>
      </p:sp>
      <p:grpSp>
        <p:nvGrpSpPr>
          <p:cNvPr id="3" name="Group 3"/>
          <p:cNvGrpSpPr/>
          <p:nvPr/>
        </p:nvGrpSpPr>
        <p:grpSpPr>
          <a:xfrm>
            <a:off x="2507761" y="1270717"/>
            <a:ext cx="13272477" cy="1686548"/>
            <a:chOff x="0" y="0"/>
            <a:chExt cx="17696636" cy="2248730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7696636" cy="1622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i="0" spc="240" dirty="0">
                  <a:solidFill>
                    <a:srgbClr val="FFFFFF"/>
                  </a:solidFill>
                  <a:latin typeface="Raleway"/>
                </a:rPr>
                <a:t>How it Works?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1031860" y="2082563"/>
              <a:ext cx="15632917" cy="166167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328231" y="6104707"/>
            <a:ext cx="433775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b="1" i="0" spc="30" dirty="0">
                <a:solidFill>
                  <a:srgbClr val="FFFFFF"/>
                </a:solidFill>
                <a:latin typeface="Raleway"/>
              </a:rPr>
              <a:t>Explore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75121" y="6104707"/>
            <a:ext cx="433775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b="1" i="0" spc="30" dirty="0">
                <a:solidFill>
                  <a:srgbClr val="FFFFFF"/>
                </a:solidFill>
                <a:latin typeface="Raleway"/>
              </a:rPr>
              <a:t>Book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88517" y="6206103"/>
            <a:ext cx="433775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b="1" i="0" spc="30" dirty="0">
                <a:solidFill>
                  <a:srgbClr val="FFFFFF"/>
                </a:solidFill>
                <a:latin typeface="Raleway"/>
              </a:rPr>
              <a:t>Relax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251893" y="7249548"/>
            <a:ext cx="7498008" cy="174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Arimo"/>
              </a:rPr>
              <a:t>Choose one service or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Arimo"/>
              </a:rPr>
              <a:t> mix and match services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Arimo"/>
              </a:rPr>
              <a:t>to create your customized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Arimo"/>
              </a:rPr>
              <a:t> Pamper Us Mobile experience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65080" y="7249548"/>
            <a:ext cx="7498008" cy="174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Arimo"/>
              </a:rPr>
              <a:t>Book services instantly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Arimo"/>
              </a:rPr>
              <a:t>or request a customized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Arimo"/>
              </a:rPr>
              <a:t>service quote.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i="1" dirty="0">
                <a:solidFill>
                  <a:srgbClr val="FFFFFF"/>
                </a:solidFill>
                <a:latin typeface="Arimo"/>
              </a:rPr>
              <a:t>(cashless/pre-paid billing system)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08392" y="7436873"/>
            <a:ext cx="7498008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Arimo"/>
              </a:rPr>
              <a:t>Relax your mind knowing that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99" dirty="0">
                <a:solidFill>
                  <a:srgbClr val="FFFFFF"/>
                </a:solidFill>
                <a:latin typeface="Arimo"/>
              </a:rPr>
              <a:t>5</a:t>
            </a:r>
            <a:r>
              <a:rPr lang="en-US" sz="2500" dirty="0">
                <a:solidFill>
                  <a:srgbClr val="FFFFFF"/>
                </a:solidFill>
                <a:latin typeface="Arimo"/>
              </a:rPr>
              <a:t> Star service is on the way!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62395" y="3407034"/>
            <a:ext cx="2540184" cy="25401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40830" y="3340878"/>
            <a:ext cx="2606340" cy="260634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t="18261"/>
          <a:stretch>
            <a:fillRect/>
          </a:stretch>
        </p:blipFill>
        <p:spPr>
          <a:xfrm>
            <a:off x="12963088" y="3593617"/>
            <a:ext cx="3188616" cy="260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400800"/>
            <a:ext cx="7962900" cy="28575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9296400" y="6400800"/>
            <a:ext cx="7962900" cy="28575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>
            <a:off x="1028700" y="3200400"/>
            <a:ext cx="7962900" cy="28575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9296400" y="3200400"/>
            <a:ext cx="7962900" cy="28575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>
            <a:off x="-260728" y="0"/>
            <a:ext cx="18809456" cy="2505108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7" name="TextBox 7"/>
          <p:cNvSpPr txBox="1"/>
          <p:nvPr/>
        </p:nvSpPr>
        <p:spPr>
          <a:xfrm>
            <a:off x="1037154" y="720741"/>
            <a:ext cx="16213692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5"/>
              </a:lnSpc>
            </a:pPr>
            <a:r>
              <a:rPr lang="en-US" sz="6500" b="1" i="0" spc="260" dirty="0">
                <a:solidFill>
                  <a:srgbClr val="5CE1E6"/>
                </a:solidFill>
                <a:latin typeface="Raleway"/>
              </a:rPr>
              <a:t>HOW WE MAKE MONEY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07771" y="6400800"/>
            <a:ext cx="7004758" cy="3018282"/>
            <a:chOff x="0" y="0"/>
            <a:chExt cx="9339677" cy="4024376"/>
          </a:xfrm>
        </p:grpSpPr>
        <p:sp>
          <p:nvSpPr>
            <p:cNvPr id="9" name="TextBox 9"/>
            <p:cNvSpPr txBox="1"/>
            <p:nvPr/>
          </p:nvSpPr>
          <p:spPr>
            <a:xfrm>
              <a:off x="0" y="-133350"/>
              <a:ext cx="9339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4F1964"/>
                  </a:solidFill>
                  <a:latin typeface="Raleway"/>
                </a:rPr>
                <a:t>RESIDENTIAL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32231"/>
              <a:ext cx="9339677" cy="3192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4F1964"/>
                  </a:solidFill>
                  <a:latin typeface="Raleway"/>
                </a:rPr>
                <a:t>Individual services</a:t>
              </a:r>
            </a:p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4F1964"/>
                  </a:solidFill>
                  <a:latin typeface="Raleway"/>
                </a:rPr>
                <a:t>Group parties</a:t>
              </a:r>
            </a:p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4F1964"/>
                  </a:solidFill>
                  <a:latin typeface="Raleway"/>
                </a:rPr>
                <a:t>The Relaxation Club (Massage Membership)</a:t>
              </a:r>
            </a:p>
            <a:p>
              <a:pPr>
                <a:lnSpc>
                  <a:spcPts val="3900"/>
                </a:lnSpc>
              </a:pPr>
              <a:endParaRPr lang="en-US" sz="2600" b="0" i="0" spc="26" dirty="0">
                <a:solidFill>
                  <a:srgbClr val="4F1964"/>
                </a:solidFill>
                <a:latin typeface="Raleway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75471" y="6806184"/>
            <a:ext cx="7004758" cy="2046732"/>
            <a:chOff x="0" y="0"/>
            <a:chExt cx="9339677" cy="272897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33350"/>
              <a:ext cx="9339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4F1964"/>
                  </a:solidFill>
                  <a:latin typeface="Raleway"/>
                </a:rPr>
                <a:t>SPECIAL SERVICES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32231"/>
              <a:ext cx="9339677" cy="1896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4F1964"/>
                  </a:solidFill>
                  <a:latin typeface="Raleway"/>
                </a:rPr>
                <a:t>Monthly Couples Massage Class</a:t>
              </a:r>
            </a:p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4F1964"/>
                  </a:solidFill>
                  <a:latin typeface="Raleway"/>
                </a:rPr>
                <a:t>"Wellness in the Workplace" Corporate presentations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775471" y="3605784"/>
            <a:ext cx="7004758" cy="2046732"/>
            <a:chOff x="0" y="0"/>
            <a:chExt cx="9339677" cy="272897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33350"/>
              <a:ext cx="9339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4F1964"/>
                  </a:solidFill>
                  <a:latin typeface="Raleway"/>
                </a:rPr>
                <a:t>BUSINESSES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32231"/>
              <a:ext cx="9339677" cy="1896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4F1964"/>
                  </a:solidFill>
                  <a:latin typeface="Raleway"/>
                </a:rPr>
                <a:t>Company paid options</a:t>
              </a:r>
            </a:p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4F1964"/>
                  </a:solidFill>
                  <a:latin typeface="Raleway"/>
                </a:rPr>
                <a:t>Employee paid options</a:t>
              </a:r>
            </a:p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4F1964"/>
                  </a:solidFill>
                  <a:latin typeface="Raleway"/>
                </a:rPr>
                <a:t>Recurring service contracts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07771" y="3505771"/>
            <a:ext cx="7004758" cy="2224597"/>
            <a:chOff x="0" y="-133350"/>
            <a:chExt cx="9339677" cy="2966129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133350"/>
              <a:ext cx="9339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4F1964"/>
                  </a:solidFill>
                  <a:latin typeface="Raleway"/>
                </a:rPr>
                <a:t>REVENUE SPLIT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832231"/>
              <a:ext cx="9339677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4F1964"/>
                  </a:solidFill>
                  <a:latin typeface="Raleway"/>
                </a:rPr>
                <a:t>Average </a:t>
              </a:r>
            </a:p>
            <a:p>
              <a:pPr algn="ctr">
                <a:lnSpc>
                  <a:spcPts val="3900"/>
                </a:lnSpc>
              </a:pPr>
              <a:r>
                <a:rPr lang="en-US" sz="2600" b="0" i="0" spc="26" dirty="0" smtClean="0">
                  <a:solidFill>
                    <a:srgbClr val="4F1964"/>
                  </a:solidFill>
                  <a:latin typeface="Raleway"/>
                </a:rPr>
                <a:t>40% Contractor</a:t>
              </a:r>
              <a:endParaRPr lang="en-US" sz="2600" b="0" i="0" spc="26" dirty="0">
                <a:solidFill>
                  <a:srgbClr val="4F1964"/>
                </a:solidFill>
                <a:latin typeface="Raleway"/>
              </a:endParaRPr>
            </a:p>
            <a:p>
              <a:pPr algn="ctr">
                <a:lnSpc>
                  <a:spcPts val="3900"/>
                </a:lnSpc>
              </a:pPr>
              <a:r>
                <a:rPr lang="en-US" sz="2600" b="0" i="0" spc="26" dirty="0" smtClean="0">
                  <a:solidFill>
                    <a:srgbClr val="4F1964"/>
                  </a:solidFill>
                  <a:latin typeface="Raleway"/>
                </a:rPr>
                <a:t>60% Pamper </a:t>
              </a:r>
              <a:r>
                <a:rPr lang="en-US" sz="2600" b="0" i="0" spc="26" dirty="0">
                  <a:solidFill>
                    <a:srgbClr val="4F1964"/>
                  </a:solidFill>
                  <a:latin typeface="Raleway"/>
                </a:rPr>
                <a:t>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28700"/>
            <a:ext cx="8420100" cy="82296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9670561" y="2370277"/>
            <a:ext cx="7290777" cy="5546447"/>
            <a:chOff x="0" y="0"/>
            <a:chExt cx="9721036" cy="7395262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9721036" cy="1622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 b="1" i="0" spc="240" dirty="0">
                  <a:solidFill>
                    <a:srgbClr val="5CE1E6"/>
                  </a:solidFill>
                  <a:latin typeface="Raleway"/>
                </a:rPr>
                <a:t>Our Growth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5759" y="2063141"/>
              <a:ext cx="9695277" cy="781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endParaRPr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5759" y="3189657"/>
              <a:ext cx="9695277" cy="4205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00"/>
                </a:lnSpc>
              </a:pPr>
              <a:r>
                <a:rPr lang="en-US" sz="3400" b="0" i="0" spc="34" dirty="0">
                  <a:solidFill>
                    <a:srgbClr val="FFFFFF"/>
                  </a:solidFill>
                  <a:latin typeface="Raleway"/>
                </a:rPr>
                <a:t>2015: $5,500</a:t>
              </a:r>
            </a:p>
            <a:p>
              <a:pPr>
                <a:lnSpc>
                  <a:spcPts val="5100"/>
                </a:lnSpc>
              </a:pPr>
              <a:r>
                <a:rPr lang="en-US" sz="3400" b="0" i="0" spc="34" dirty="0">
                  <a:solidFill>
                    <a:srgbClr val="FFFFFF"/>
                  </a:solidFill>
                  <a:latin typeface="Raleway"/>
                </a:rPr>
                <a:t>2016: $20,000</a:t>
              </a:r>
            </a:p>
            <a:p>
              <a:pPr>
                <a:lnSpc>
                  <a:spcPts val="5100"/>
                </a:lnSpc>
              </a:pPr>
              <a:r>
                <a:rPr lang="en-US" sz="3400" b="0" i="0" spc="34" dirty="0">
                  <a:solidFill>
                    <a:srgbClr val="FFFFFF"/>
                  </a:solidFill>
                  <a:latin typeface="Raleway"/>
                </a:rPr>
                <a:t>2017: $95,000</a:t>
              </a:r>
            </a:p>
            <a:p>
              <a:pPr>
                <a:lnSpc>
                  <a:spcPts val="5100"/>
                </a:lnSpc>
              </a:pPr>
              <a:r>
                <a:rPr lang="en-US" sz="3400" b="0" i="0" spc="34" dirty="0">
                  <a:solidFill>
                    <a:srgbClr val="FFFFFF"/>
                  </a:solidFill>
                  <a:latin typeface="Raleway"/>
                </a:rPr>
                <a:t>2018; $103,000</a:t>
              </a:r>
            </a:p>
            <a:p>
              <a:pPr>
                <a:lnSpc>
                  <a:spcPts val="5100"/>
                </a:lnSpc>
              </a:pPr>
              <a:r>
                <a:rPr lang="en-US" sz="3400" b="1" i="0" spc="34" dirty="0">
                  <a:solidFill>
                    <a:srgbClr val="FFFFFF"/>
                  </a:solidFill>
                  <a:latin typeface="Raleway"/>
                </a:rPr>
                <a:t>2019 (Projection): $200,000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2125" y="1733728"/>
            <a:ext cx="7380817" cy="6893213"/>
            <a:chOff x="0" y="0"/>
            <a:chExt cx="9841090" cy="9190951"/>
          </a:xfrm>
        </p:grpSpPr>
        <p:sp>
          <p:nvSpPr>
            <p:cNvPr id="8" name="TextBox 8"/>
            <p:cNvSpPr txBox="1"/>
            <p:nvPr/>
          </p:nvSpPr>
          <p:spPr>
            <a:xfrm>
              <a:off x="1506659" y="8751171"/>
              <a:ext cx="1500198" cy="439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4F1964"/>
                  </a:solidFill>
                  <a:latin typeface="Arimo"/>
                </a:rPr>
                <a:t>2015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215217" y="8751171"/>
              <a:ext cx="1500198" cy="439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4F1964"/>
                  </a:solidFill>
                  <a:latin typeface="Arimo"/>
                </a:rPr>
                <a:t>2016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923776" y="8751171"/>
              <a:ext cx="1500198" cy="439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4F1964"/>
                  </a:solidFill>
                  <a:latin typeface="Arimo"/>
                </a:rPr>
                <a:t>2017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632334" y="8751171"/>
              <a:ext cx="1500198" cy="439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4F1964"/>
                  </a:solidFill>
                  <a:latin typeface="Arimo"/>
                </a:rPr>
                <a:t>2018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340892" y="8751171"/>
              <a:ext cx="1500198" cy="439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4F1964"/>
                  </a:solidFill>
                  <a:latin typeface="Arimo"/>
                </a:rPr>
                <a:t>2019</a:t>
              </a: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506659" y="200840"/>
              <a:ext cx="8334431" cy="8588431"/>
              <a:chOff x="0" y="0"/>
              <a:chExt cx="9696009" cy="999150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6350"/>
                <a:ext cx="9696009" cy="10004205"/>
              </a:xfrm>
              <a:custGeom>
                <a:avLst/>
                <a:gdLst/>
                <a:ahLst/>
                <a:cxnLst/>
                <a:rect l="l" t="t" r="r" b="b"/>
                <a:pathLst>
                  <a:path w="9696009" h="10004205">
                    <a:moveTo>
                      <a:pt x="0" y="0"/>
                    </a:moveTo>
                    <a:lnTo>
                      <a:pt x="9696009" y="0"/>
                    </a:lnTo>
                    <a:lnTo>
                      <a:pt x="9696009" y="12700"/>
                    </a:lnTo>
                    <a:lnTo>
                      <a:pt x="0" y="12700"/>
                    </a:lnTo>
                    <a:close/>
                    <a:moveTo>
                      <a:pt x="0" y="2497876"/>
                    </a:moveTo>
                    <a:lnTo>
                      <a:pt x="9696009" y="2497876"/>
                    </a:lnTo>
                    <a:lnTo>
                      <a:pt x="9696009" y="2510576"/>
                    </a:lnTo>
                    <a:lnTo>
                      <a:pt x="0" y="2510576"/>
                    </a:lnTo>
                    <a:close/>
                    <a:moveTo>
                      <a:pt x="0" y="4995752"/>
                    </a:moveTo>
                    <a:lnTo>
                      <a:pt x="9696009" y="4995752"/>
                    </a:lnTo>
                    <a:lnTo>
                      <a:pt x="9696009" y="5008452"/>
                    </a:lnTo>
                    <a:lnTo>
                      <a:pt x="0" y="5008452"/>
                    </a:lnTo>
                    <a:close/>
                    <a:moveTo>
                      <a:pt x="0" y="7493629"/>
                    </a:moveTo>
                    <a:lnTo>
                      <a:pt x="9696009" y="7493629"/>
                    </a:lnTo>
                    <a:lnTo>
                      <a:pt x="9696009" y="7506329"/>
                    </a:lnTo>
                    <a:lnTo>
                      <a:pt x="0" y="7506329"/>
                    </a:lnTo>
                    <a:close/>
                    <a:moveTo>
                      <a:pt x="0" y="9991505"/>
                    </a:moveTo>
                    <a:lnTo>
                      <a:pt x="9696009" y="9991505"/>
                    </a:lnTo>
                    <a:lnTo>
                      <a:pt x="9696009" y="10004205"/>
                    </a:lnTo>
                    <a:lnTo>
                      <a:pt x="0" y="10004205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38100"/>
              <a:ext cx="1506659" cy="439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9"/>
                </a:lnSpc>
              </a:pPr>
              <a:r>
                <a:rPr lang="en-US" sz="1999" dirty="0">
                  <a:solidFill>
                    <a:srgbClr val="4F1964"/>
                  </a:solidFill>
                  <a:latin typeface="Arimo"/>
                </a:rPr>
                <a:t>$200,000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109008"/>
              <a:ext cx="1506659" cy="439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9"/>
                </a:lnSpc>
              </a:pPr>
              <a:r>
                <a:rPr lang="en-US" sz="1999" dirty="0">
                  <a:solidFill>
                    <a:srgbClr val="4F1964"/>
                  </a:solidFill>
                  <a:latin typeface="Arimo"/>
                </a:rPr>
                <a:t>$150,000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256116"/>
              <a:ext cx="1506659" cy="439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9"/>
                </a:lnSpc>
              </a:pPr>
              <a:r>
                <a:rPr lang="en-US" sz="1999" dirty="0">
                  <a:solidFill>
                    <a:srgbClr val="4F1964"/>
                  </a:solidFill>
                  <a:latin typeface="Arimo"/>
                </a:rPr>
                <a:t>$100,000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88311" y="6403223"/>
              <a:ext cx="1318348" cy="439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9"/>
                </a:lnSpc>
              </a:pPr>
              <a:r>
                <a:rPr lang="en-US" sz="1999" dirty="0">
                  <a:solidFill>
                    <a:srgbClr val="4F1964"/>
                  </a:solidFill>
                  <a:latin typeface="Arimo"/>
                </a:rPr>
                <a:t>$50,000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35711" y="8550331"/>
              <a:ext cx="470948" cy="439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9"/>
                </a:lnSpc>
              </a:pPr>
              <a:r>
                <a:rPr lang="en-US" sz="1999" dirty="0">
                  <a:solidFill>
                    <a:srgbClr val="4F1964"/>
                  </a:solidFill>
                  <a:latin typeface="Arimo"/>
                </a:rPr>
                <a:t>$0 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1506659" y="200840"/>
              <a:ext cx="8334431" cy="8588431"/>
              <a:chOff x="0" y="0"/>
              <a:chExt cx="9696009" cy="999150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9709389"/>
                <a:ext cx="1745282" cy="282116"/>
              </a:xfrm>
              <a:custGeom>
                <a:avLst/>
                <a:gdLst/>
                <a:ahLst/>
                <a:cxnLst/>
                <a:rect l="l" t="t" r="r" b="b"/>
                <a:pathLst>
                  <a:path w="1745282" h="282116">
                    <a:moveTo>
                      <a:pt x="0" y="282116"/>
                    </a:moveTo>
                    <a:lnTo>
                      <a:pt x="0" y="139622"/>
                    </a:lnTo>
                    <a:cubicBezTo>
                      <a:pt x="0" y="62511"/>
                      <a:pt x="62511" y="0"/>
                      <a:pt x="139623" y="0"/>
                    </a:cubicBezTo>
                    <a:lnTo>
                      <a:pt x="1605659" y="0"/>
                    </a:lnTo>
                    <a:cubicBezTo>
                      <a:pt x="1682771" y="0"/>
                      <a:pt x="1745282" y="62511"/>
                      <a:pt x="1745282" y="139622"/>
                    </a:cubicBezTo>
                    <a:lnTo>
                      <a:pt x="1745282" y="28211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1987682" y="8984006"/>
                <a:ext cx="1745282" cy="1007499"/>
              </a:xfrm>
              <a:custGeom>
                <a:avLst/>
                <a:gdLst/>
                <a:ahLst/>
                <a:cxnLst/>
                <a:rect l="l" t="t" r="r" b="b"/>
                <a:pathLst>
                  <a:path w="1745282" h="1007499">
                    <a:moveTo>
                      <a:pt x="0" y="1007499"/>
                    </a:moveTo>
                    <a:lnTo>
                      <a:pt x="0" y="139622"/>
                    </a:lnTo>
                    <a:cubicBezTo>
                      <a:pt x="0" y="62511"/>
                      <a:pt x="62511" y="0"/>
                      <a:pt x="139622" y="0"/>
                    </a:cubicBezTo>
                    <a:lnTo>
                      <a:pt x="1605659" y="0"/>
                    </a:lnTo>
                    <a:cubicBezTo>
                      <a:pt x="1682770" y="0"/>
                      <a:pt x="1745282" y="62511"/>
                      <a:pt x="1745282" y="139622"/>
                    </a:cubicBezTo>
                    <a:lnTo>
                      <a:pt x="1745282" y="10074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3975364" y="5236192"/>
                <a:ext cx="1745281" cy="4755312"/>
              </a:xfrm>
              <a:custGeom>
                <a:avLst/>
                <a:gdLst/>
                <a:ahLst/>
                <a:cxnLst/>
                <a:rect l="l" t="t" r="r" b="b"/>
                <a:pathLst>
                  <a:path w="1745281" h="4755312">
                    <a:moveTo>
                      <a:pt x="0" y="4755313"/>
                    </a:moveTo>
                    <a:lnTo>
                      <a:pt x="0" y="139623"/>
                    </a:lnTo>
                    <a:cubicBezTo>
                      <a:pt x="0" y="62512"/>
                      <a:pt x="62511" y="0"/>
                      <a:pt x="139622" y="0"/>
                    </a:cubicBezTo>
                    <a:lnTo>
                      <a:pt x="1605659" y="0"/>
                    </a:lnTo>
                    <a:cubicBezTo>
                      <a:pt x="1682770" y="0"/>
                      <a:pt x="1745281" y="62512"/>
                      <a:pt x="1745281" y="139623"/>
                    </a:cubicBezTo>
                    <a:lnTo>
                      <a:pt x="1745281" y="47553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5963046" y="4835533"/>
                <a:ext cx="1745281" cy="5155972"/>
              </a:xfrm>
              <a:custGeom>
                <a:avLst/>
                <a:gdLst/>
                <a:ahLst/>
                <a:cxnLst/>
                <a:rect l="l" t="t" r="r" b="b"/>
                <a:pathLst>
                  <a:path w="1745281" h="5155972">
                    <a:moveTo>
                      <a:pt x="0" y="5155972"/>
                    </a:moveTo>
                    <a:lnTo>
                      <a:pt x="0" y="139623"/>
                    </a:lnTo>
                    <a:cubicBezTo>
                      <a:pt x="0" y="62511"/>
                      <a:pt x="62511" y="0"/>
                      <a:pt x="139622" y="0"/>
                    </a:cubicBezTo>
                    <a:lnTo>
                      <a:pt x="1605659" y="0"/>
                    </a:lnTo>
                    <a:cubicBezTo>
                      <a:pt x="1682770" y="0"/>
                      <a:pt x="1745281" y="62511"/>
                      <a:pt x="1745281" y="139623"/>
                    </a:cubicBezTo>
                    <a:lnTo>
                      <a:pt x="1745281" y="515597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7950728" y="-6350"/>
                <a:ext cx="1745281" cy="9997855"/>
              </a:xfrm>
              <a:custGeom>
                <a:avLst/>
                <a:gdLst/>
                <a:ahLst/>
                <a:cxnLst/>
                <a:rect l="l" t="t" r="r" b="b"/>
                <a:pathLst>
                  <a:path w="1745281" h="9997855">
                    <a:moveTo>
                      <a:pt x="0" y="9997855"/>
                    </a:moveTo>
                    <a:lnTo>
                      <a:pt x="0" y="139623"/>
                    </a:lnTo>
                    <a:cubicBezTo>
                      <a:pt x="0" y="62511"/>
                      <a:pt x="62511" y="0"/>
                      <a:pt x="139622" y="0"/>
                    </a:cubicBezTo>
                    <a:lnTo>
                      <a:pt x="1605658" y="0"/>
                    </a:lnTo>
                    <a:cubicBezTo>
                      <a:pt x="1682770" y="0"/>
                      <a:pt x="1745281" y="62511"/>
                      <a:pt x="1745281" y="139623"/>
                    </a:cubicBezTo>
                    <a:lnTo>
                      <a:pt x="1745281" y="999785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0" y="9709900"/>
                <a:ext cx="1745282" cy="281605"/>
              </a:xfrm>
              <a:custGeom>
                <a:avLst/>
                <a:gdLst/>
                <a:ahLst/>
                <a:cxnLst/>
                <a:rect l="l" t="t" r="r" b="b"/>
                <a:pathLst>
                  <a:path w="1745282" h="281605">
                    <a:moveTo>
                      <a:pt x="0" y="281605"/>
                    </a:moveTo>
                    <a:lnTo>
                      <a:pt x="0" y="139111"/>
                    </a:lnTo>
                    <a:lnTo>
                      <a:pt x="0" y="139111"/>
                    </a:lnTo>
                    <a:cubicBezTo>
                      <a:pt x="0" y="66627"/>
                      <a:pt x="55468" y="6197"/>
                      <a:pt x="127687" y="0"/>
                    </a:cubicBezTo>
                    <a:lnTo>
                      <a:pt x="1617595" y="0"/>
                    </a:lnTo>
                    <a:cubicBezTo>
                      <a:pt x="1689814" y="6197"/>
                      <a:pt x="1745281" y="66627"/>
                      <a:pt x="1745282" y="139111"/>
                    </a:cubicBezTo>
                    <a:lnTo>
                      <a:pt x="1745282" y="28160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1987682" y="8985011"/>
                <a:ext cx="1745282" cy="1006494"/>
              </a:xfrm>
              <a:custGeom>
                <a:avLst/>
                <a:gdLst/>
                <a:ahLst/>
                <a:cxnLst/>
                <a:rect l="l" t="t" r="r" b="b"/>
                <a:pathLst>
                  <a:path w="1745282" h="1006494">
                    <a:moveTo>
                      <a:pt x="0" y="1006494"/>
                    </a:moveTo>
                    <a:lnTo>
                      <a:pt x="0" y="138617"/>
                    </a:lnTo>
                    <a:cubicBezTo>
                      <a:pt x="0" y="67975"/>
                      <a:pt x="52763" y="8463"/>
                      <a:pt x="122896" y="0"/>
                    </a:cubicBezTo>
                    <a:lnTo>
                      <a:pt x="1622385" y="0"/>
                    </a:lnTo>
                    <a:cubicBezTo>
                      <a:pt x="1692519" y="8463"/>
                      <a:pt x="1745282" y="67975"/>
                      <a:pt x="1745282" y="138617"/>
                    </a:cubicBezTo>
                    <a:lnTo>
                      <a:pt x="1745282" y="100649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3975364" y="5237693"/>
                <a:ext cx="1745281" cy="4753812"/>
              </a:xfrm>
              <a:custGeom>
                <a:avLst/>
                <a:gdLst/>
                <a:ahLst/>
                <a:cxnLst/>
                <a:rect l="l" t="t" r="r" b="b"/>
                <a:pathLst>
                  <a:path w="1745281" h="4753812">
                    <a:moveTo>
                      <a:pt x="0" y="4753812"/>
                    </a:moveTo>
                    <a:lnTo>
                      <a:pt x="0" y="138122"/>
                    </a:lnTo>
                    <a:cubicBezTo>
                      <a:pt x="0" y="68896"/>
                      <a:pt x="50724" y="10123"/>
                      <a:pt x="119206" y="0"/>
                    </a:cubicBezTo>
                    <a:lnTo>
                      <a:pt x="1626075" y="0"/>
                    </a:lnTo>
                    <a:cubicBezTo>
                      <a:pt x="1694557" y="10123"/>
                      <a:pt x="1745281" y="68896"/>
                      <a:pt x="1745281" y="138122"/>
                    </a:cubicBezTo>
                    <a:lnTo>
                      <a:pt x="1745281" y="475381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5963046" y="4837534"/>
                <a:ext cx="1745281" cy="5153971"/>
              </a:xfrm>
              <a:custGeom>
                <a:avLst/>
                <a:gdLst/>
                <a:ahLst/>
                <a:cxnLst/>
                <a:rect l="l" t="t" r="r" b="b"/>
                <a:pathLst>
                  <a:path w="1745281" h="5153971">
                    <a:moveTo>
                      <a:pt x="0" y="5153971"/>
                    </a:moveTo>
                    <a:lnTo>
                      <a:pt x="0" y="137622"/>
                    </a:lnTo>
                    <a:cubicBezTo>
                      <a:pt x="0" y="69598"/>
                      <a:pt x="49021" y="11474"/>
                      <a:pt x="116070" y="0"/>
                    </a:cubicBezTo>
                    <a:lnTo>
                      <a:pt x="1629211" y="0"/>
                    </a:lnTo>
                    <a:cubicBezTo>
                      <a:pt x="1696259" y="11474"/>
                      <a:pt x="1745281" y="69598"/>
                      <a:pt x="1745281" y="137622"/>
                    </a:cubicBezTo>
                    <a:lnTo>
                      <a:pt x="1745281" y="515397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0" y="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000000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0" y="9710411"/>
                <a:ext cx="1745282" cy="281094"/>
              </a:xfrm>
              <a:custGeom>
                <a:avLst/>
                <a:gdLst/>
                <a:ahLst/>
                <a:cxnLst/>
                <a:rect l="l" t="t" r="r" b="b"/>
                <a:pathLst>
                  <a:path w="1745282" h="281094">
                    <a:moveTo>
                      <a:pt x="0" y="281094"/>
                    </a:moveTo>
                    <a:lnTo>
                      <a:pt x="0" y="138600"/>
                    </a:lnTo>
                    <a:cubicBezTo>
                      <a:pt x="0" y="68011"/>
                      <a:pt x="52686" y="8526"/>
                      <a:pt x="122759" y="0"/>
                    </a:cubicBezTo>
                    <a:lnTo>
                      <a:pt x="1622523" y="0"/>
                    </a:lnTo>
                    <a:cubicBezTo>
                      <a:pt x="1692595" y="8526"/>
                      <a:pt x="1745281" y="68011"/>
                      <a:pt x="1745282" y="138600"/>
                    </a:cubicBezTo>
                    <a:lnTo>
                      <a:pt x="1745282" y="281094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1987682" y="8986017"/>
                <a:ext cx="1745282" cy="1005488"/>
              </a:xfrm>
              <a:custGeom>
                <a:avLst/>
                <a:gdLst/>
                <a:ahLst/>
                <a:cxnLst/>
                <a:rect l="l" t="t" r="r" b="b"/>
                <a:pathLst>
                  <a:path w="1745282" h="1005488">
                    <a:moveTo>
                      <a:pt x="0" y="1005488"/>
                    </a:moveTo>
                    <a:lnTo>
                      <a:pt x="0" y="137611"/>
                    </a:lnTo>
                    <a:cubicBezTo>
                      <a:pt x="0" y="69611"/>
                      <a:pt x="48989" y="11500"/>
                      <a:pt x="116011" y="0"/>
                    </a:cubicBezTo>
                    <a:lnTo>
                      <a:pt x="1629270" y="0"/>
                    </a:lnTo>
                    <a:cubicBezTo>
                      <a:pt x="1696292" y="11499"/>
                      <a:pt x="1745282" y="69610"/>
                      <a:pt x="1745282" y="137611"/>
                    </a:cubicBezTo>
                    <a:lnTo>
                      <a:pt x="1745282" y="1005488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3975364" y="5239194"/>
                <a:ext cx="1745281" cy="4752311"/>
              </a:xfrm>
              <a:custGeom>
                <a:avLst/>
                <a:gdLst/>
                <a:ahLst/>
                <a:cxnLst/>
                <a:rect l="l" t="t" r="r" b="b"/>
                <a:pathLst>
                  <a:path w="1745281" h="4752311">
                    <a:moveTo>
                      <a:pt x="0" y="4752311"/>
                    </a:moveTo>
                    <a:lnTo>
                      <a:pt x="0" y="136621"/>
                    </a:lnTo>
                    <a:cubicBezTo>
                      <a:pt x="0" y="70607"/>
                      <a:pt x="46233" y="13614"/>
                      <a:pt x="110828" y="0"/>
                    </a:cubicBezTo>
                    <a:lnTo>
                      <a:pt x="1634454" y="0"/>
                    </a:lnTo>
                    <a:cubicBezTo>
                      <a:pt x="1699049" y="13614"/>
                      <a:pt x="1745281" y="70607"/>
                      <a:pt x="1745281" y="136621"/>
                    </a:cubicBezTo>
                    <a:lnTo>
                      <a:pt x="1745281" y="4752311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5963046" y="4839535"/>
                <a:ext cx="1745281" cy="5151970"/>
              </a:xfrm>
              <a:custGeom>
                <a:avLst/>
                <a:gdLst/>
                <a:ahLst/>
                <a:cxnLst/>
                <a:rect l="l" t="t" r="r" b="b"/>
                <a:pathLst>
                  <a:path w="1745281" h="5151970">
                    <a:moveTo>
                      <a:pt x="0" y="5151970"/>
                    </a:moveTo>
                    <a:lnTo>
                      <a:pt x="0" y="135621"/>
                    </a:lnTo>
                    <a:cubicBezTo>
                      <a:pt x="0" y="71293"/>
                      <a:pt x="43951" y="15290"/>
                      <a:pt x="106435" y="0"/>
                    </a:cubicBezTo>
                    <a:lnTo>
                      <a:pt x="1638846" y="0"/>
                    </a:lnTo>
                    <a:cubicBezTo>
                      <a:pt x="1701330" y="15290"/>
                      <a:pt x="1745281" y="71293"/>
                      <a:pt x="1745281" y="135621"/>
                    </a:cubicBezTo>
                    <a:lnTo>
                      <a:pt x="1745281" y="5151970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7950728" y="-6350"/>
                <a:ext cx="1745281" cy="9997855"/>
              </a:xfrm>
              <a:custGeom>
                <a:avLst/>
                <a:gdLst/>
                <a:ahLst/>
                <a:cxnLst/>
                <a:rect l="l" t="t" r="r" b="b"/>
                <a:pathLst>
                  <a:path w="1745281" h="9997855">
                    <a:moveTo>
                      <a:pt x="0" y="9997855"/>
                    </a:moveTo>
                    <a:lnTo>
                      <a:pt x="0" y="139623"/>
                    </a:lnTo>
                    <a:cubicBezTo>
                      <a:pt x="0" y="62511"/>
                      <a:pt x="62511" y="0"/>
                      <a:pt x="139622" y="0"/>
                    </a:cubicBezTo>
                    <a:lnTo>
                      <a:pt x="1605658" y="0"/>
                    </a:lnTo>
                    <a:cubicBezTo>
                      <a:pt x="1682770" y="0"/>
                      <a:pt x="1745281" y="62511"/>
                      <a:pt x="1745281" y="139623"/>
                    </a:cubicBezTo>
                    <a:lnTo>
                      <a:pt x="1745281" y="9997855"/>
                    </a:lnTo>
                    <a:close/>
                  </a:path>
                </a:pathLst>
              </a:custGeom>
              <a:solidFill>
                <a:srgbClr val="5CE1E6"/>
              </a:solid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18061" y="-372561"/>
            <a:ext cx="17012839" cy="1103212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2920023" y="-7144"/>
            <a:ext cx="14339277" cy="8863132"/>
            <a:chOff x="0" y="-9525"/>
            <a:chExt cx="19119036" cy="11817509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9119036" cy="1622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i="0" spc="240" dirty="0">
                  <a:solidFill>
                    <a:srgbClr val="000000"/>
                  </a:solidFill>
                  <a:latin typeface="Raleway"/>
                </a:rPr>
                <a:t>Our Clientele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591266"/>
              <a:ext cx="190932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14"/>
                </a:lnSpc>
              </a:pPr>
              <a:endParaRPr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629650"/>
              <a:ext cx="19093277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064750"/>
              <a:ext cx="190932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14"/>
                </a:lnSpc>
              </a:pPr>
              <a:endParaRPr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103134"/>
              <a:ext cx="19093277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488881"/>
              <a:ext cx="19093277" cy="3556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44830" lvl="1" indent="-272415">
                <a:lnSpc>
                  <a:spcPts val="5214"/>
                </a:lnSpc>
                <a:buFont typeface="Arial"/>
                <a:buChar char="•"/>
              </a:pPr>
              <a:r>
                <a:rPr lang="en-US" sz="3300" b="1" i="0" spc="297" dirty="0">
                  <a:solidFill>
                    <a:srgbClr val="000000"/>
                  </a:solidFill>
                  <a:latin typeface="Raleway"/>
                </a:rPr>
                <a:t>THOMAS </a:t>
              </a:r>
              <a:r>
                <a:rPr lang="en-US" sz="3300" b="1" i="0" spc="297" dirty="0" smtClean="0">
                  <a:solidFill>
                    <a:srgbClr val="000000"/>
                  </a:solidFill>
                  <a:latin typeface="Raleway"/>
                </a:rPr>
                <a:t>DAVIS</a:t>
              </a:r>
              <a:r>
                <a:rPr lang="en-US" sz="3300" b="0" i="0" spc="297" dirty="0" smtClean="0">
                  <a:solidFill>
                    <a:srgbClr val="000000"/>
                  </a:solidFill>
                  <a:latin typeface="Raleway"/>
                </a:rPr>
                <a:t> FORMER </a:t>
              </a:r>
              <a:r>
                <a:rPr lang="en-US" sz="3300" b="0" i="0" spc="297" dirty="0">
                  <a:solidFill>
                    <a:srgbClr val="000000"/>
                  </a:solidFill>
                  <a:latin typeface="Raleway"/>
                </a:rPr>
                <a:t>CAROLINA </a:t>
              </a:r>
              <a:r>
                <a:rPr lang="en-US" sz="3300" b="0" i="0" spc="297" dirty="0" smtClean="0">
                  <a:solidFill>
                    <a:srgbClr val="000000"/>
                  </a:solidFill>
                  <a:latin typeface="Raleway"/>
                </a:rPr>
                <a:t>PANTHER</a:t>
              </a:r>
              <a:endParaRPr lang="en-US" sz="3300" b="0" i="0" spc="297" dirty="0">
                <a:solidFill>
                  <a:srgbClr val="000000"/>
                </a:solidFill>
                <a:latin typeface="Raleway"/>
              </a:endParaRPr>
            </a:p>
            <a:p>
              <a:pPr marL="544830" lvl="1" indent="-272415">
                <a:lnSpc>
                  <a:spcPts val="5214"/>
                </a:lnSpc>
                <a:buFont typeface="Arial"/>
                <a:buChar char="•"/>
              </a:pPr>
              <a:r>
                <a:rPr lang="en-US" sz="3300" b="1" i="0" spc="297" dirty="0">
                  <a:solidFill>
                    <a:srgbClr val="000000"/>
                  </a:solidFill>
                  <a:latin typeface="Raleway"/>
                </a:rPr>
                <a:t>ASHANTI</a:t>
              </a:r>
              <a:r>
                <a:rPr lang="en-US" sz="3300" b="0" i="0" spc="297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300" b="0" i="0" spc="297" dirty="0" smtClean="0">
                  <a:solidFill>
                    <a:srgbClr val="000000"/>
                  </a:solidFill>
                  <a:latin typeface="Raleway"/>
                </a:rPr>
                <a:t>GRAMMY </a:t>
              </a:r>
              <a:r>
                <a:rPr lang="en-US" sz="3300" b="0" i="0" spc="297" dirty="0">
                  <a:solidFill>
                    <a:srgbClr val="000000"/>
                  </a:solidFill>
                  <a:latin typeface="Raleway"/>
                </a:rPr>
                <a:t>AWARD WINNING R&amp;B </a:t>
              </a:r>
              <a:r>
                <a:rPr lang="en-US" sz="3300" b="0" i="0" spc="297" dirty="0" smtClean="0">
                  <a:solidFill>
                    <a:srgbClr val="000000"/>
                  </a:solidFill>
                  <a:latin typeface="Raleway"/>
                </a:rPr>
                <a:t>ARTIST</a:t>
              </a:r>
              <a:endParaRPr lang="en-US" sz="3300" b="0" i="0" spc="297" dirty="0">
                <a:solidFill>
                  <a:srgbClr val="000000"/>
                </a:solidFill>
                <a:latin typeface="Raleway"/>
              </a:endParaRPr>
            </a:p>
            <a:p>
              <a:pPr marL="544830" lvl="1" indent="-272415">
                <a:lnSpc>
                  <a:spcPts val="5214"/>
                </a:lnSpc>
                <a:buFont typeface="Arial"/>
                <a:buChar char="•"/>
              </a:pPr>
              <a:r>
                <a:rPr lang="en-US" sz="3300" b="1" i="0" spc="297" dirty="0">
                  <a:solidFill>
                    <a:srgbClr val="000000"/>
                  </a:solidFill>
                  <a:latin typeface="Raleway"/>
                </a:rPr>
                <a:t>CHEF </a:t>
              </a:r>
              <a:r>
                <a:rPr lang="en-US" sz="3300" b="1" i="0" spc="297" dirty="0" smtClean="0">
                  <a:solidFill>
                    <a:srgbClr val="000000"/>
                  </a:solidFill>
                  <a:latin typeface="Raleway"/>
                </a:rPr>
                <a:t>RAMSEY</a:t>
              </a:r>
              <a:r>
                <a:rPr lang="en-US" sz="3300" b="0" i="0" spc="297" dirty="0" smtClean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3300" b="0" i="0" spc="297" dirty="0">
                  <a:solidFill>
                    <a:srgbClr val="000000"/>
                  </a:solidFill>
                  <a:latin typeface="Raleway"/>
                </a:rPr>
                <a:t>HELL'S KITCHEN</a:t>
              </a:r>
            </a:p>
            <a:p>
              <a:pPr marL="544830" lvl="1" indent="-272415">
                <a:lnSpc>
                  <a:spcPts val="5214"/>
                </a:lnSpc>
                <a:buFont typeface="Arial"/>
                <a:buChar char="•"/>
              </a:pPr>
              <a:r>
                <a:rPr lang="en-US" sz="3300" b="1" i="0" spc="297" dirty="0">
                  <a:solidFill>
                    <a:srgbClr val="000000"/>
                  </a:solidFill>
                  <a:latin typeface="Raleway"/>
                </a:rPr>
                <a:t>THE </a:t>
              </a:r>
              <a:r>
                <a:rPr lang="en-US" sz="3300" b="1" i="0" spc="297" dirty="0" smtClean="0">
                  <a:solidFill>
                    <a:srgbClr val="000000"/>
                  </a:solidFill>
                  <a:latin typeface="Raleway"/>
                </a:rPr>
                <a:t>MANN'S </a:t>
              </a:r>
              <a:r>
                <a:rPr lang="en-US" sz="3300" b="0" i="0" spc="297" dirty="0">
                  <a:solidFill>
                    <a:srgbClr val="000000"/>
                  </a:solidFill>
                  <a:latin typeface="Raleway"/>
                </a:rPr>
                <a:t>CHRISTIAN CONTEMPARY ARTIST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156166"/>
              <a:ext cx="19093277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dirty="0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14934" y="7673652"/>
            <a:ext cx="2299916" cy="2299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14850" y="8338304"/>
            <a:ext cx="6728859" cy="18399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 l="5091"/>
          <a:stretch>
            <a:fillRect/>
          </a:stretch>
        </p:blipFill>
        <p:spPr>
          <a:xfrm>
            <a:off x="12316752" y="5397155"/>
            <a:ext cx="5288380" cy="12592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84509" y="7471232"/>
            <a:ext cx="3342018" cy="25023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102795" y="7471232"/>
            <a:ext cx="2502336" cy="250233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45020" y="4906395"/>
            <a:ext cx="2564836" cy="256483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214934" y="4965961"/>
            <a:ext cx="5010542" cy="250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699" y="1117065"/>
            <a:ext cx="16230600" cy="82296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2507761" y="1995487"/>
            <a:ext cx="1327247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i="0" spc="240" dirty="0">
                <a:solidFill>
                  <a:srgbClr val="5CE1E6"/>
                </a:solidFill>
                <a:latin typeface="Raleway"/>
              </a:rPr>
              <a:t>WHERE WE ARE GOING</a:t>
            </a:r>
          </a:p>
        </p:txBody>
      </p:sp>
      <p:sp>
        <p:nvSpPr>
          <p:cNvPr id="4" name="AutoShape 4"/>
          <p:cNvSpPr/>
          <p:nvPr/>
        </p:nvSpPr>
        <p:spPr>
          <a:xfrm>
            <a:off x="2609850" y="4438650"/>
            <a:ext cx="13068300" cy="1143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7106040" y="4219575"/>
            <a:ext cx="4034755" cy="4402843"/>
            <a:chOff x="-54887" y="0"/>
            <a:chExt cx="5379674" cy="5870457"/>
          </a:xfrm>
        </p:grpSpPr>
        <p:grpSp>
          <p:nvGrpSpPr>
            <p:cNvPr id="6" name="Group 6"/>
            <p:cNvGrpSpPr/>
            <p:nvPr/>
          </p:nvGrpSpPr>
          <p:grpSpPr>
            <a:xfrm>
              <a:off x="2294094" y="0"/>
              <a:ext cx="736600" cy="736600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0" y="1349720"/>
              <a:ext cx="5324787" cy="1690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4"/>
                </a:lnSpc>
              </a:pPr>
              <a:r>
                <a:rPr lang="en-US" sz="3300" b="0" i="0" spc="297" dirty="0">
                  <a:solidFill>
                    <a:srgbClr val="000000"/>
                  </a:solidFill>
                  <a:latin typeface="Raleway"/>
                </a:rPr>
                <a:t>OCTOBER </a:t>
              </a:r>
              <a:endParaRPr lang="en-US" sz="3300" b="0" i="0" spc="297" dirty="0" smtClean="0">
                <a:solidFill>
                  <a:srgbClr val="000000"/>
                </a:solidFill>
                <a:latin typeface="Raleway"/>
              </a:endParaRPr>
            </a:p>
            <a:p>
              <a:pPr algn="ctr">
                <a:lnSpc>
                  <a:spcPts val="5214"/>
                </a:lnSpc>
              </a:pPr>
              <a:r>
                <a:rPr lang="en-US" sz="3300" b="0" i="0" spc="297" dirty="0" smtClean="0">
                  <a:solidFill>
                    <a:srgbClr val="000000"/>
                  </a:solidFill>
                  <a:latin typeface="Raleway"/>
                </a:rPr>
                <a:t>2019</a:t>
              </a:r>
              <a:endParaRPr lang="en-US" sz="3300" b="0" i="0" spc="297" dirty="0">
                <a:solidFill>
                  <a:srgbClr val="000000"/>
                </a:solidFill>
                <a:latin typeface="Raleway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54887" y="3326012"/>
              <a:ext cx="5324787" cy="254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FFFFFF"/>
                  </a:solidFill>
                  <a:latin typeface="Raleway"/>
                </a:rPr>
                <a:t>Pamper Us Loyalty program launches to increase return customers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37680" y="4219575"/>
            <a:ext cx="4065760" cy="4402843"/>
            <a:chOff x="-96227" y="0"/>
            <a:chExt cx="5421014" cy="5870457"/>
          </a:xfrm>
        </p:grpSpPr>
        <p:grpSp>
          <p:nvGrpSpPr>
            <p:cNvPr id="11" name="Group 11"/>
            <p:cNvGrpSpPr/>
            <p:nvPr/>
          </p:nvGrpSpPr>
          <p:grpSpPr>
            <a:xfrm>
              <a:off x="2294094" y="0"/>
              <a:ext cx="736600" cy="736600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0" y="1349720"/>
              <a:ext cx="532478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4"/>
                </a:lnSpc>
              </a:pPr>
              <a:r>
                <a:rPr lang="en-US" sz="3300" b="0" i="0" spc="297" dirty="0">
                  <a:solidFill>
                    <a:srgbClr val="000000"/>
                  </a:solidFill>
                  <a:latin typeface="Raleway"/>
                </a:rPr>
                <a:t>SEPTEMBER 2019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96227" y="3326012"/>
              <a:ext cx="5324787" cy="254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FFFFFF"/>
                  </a:solidFill>
                  <a:latin typeface="Raleway"/>
                </a:rPr>
                <a:t>The Relaxation Club and The Dream Nail Club  launches to increase residual income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684560" y="4219575"/>
            <a:ext cx="3993590" cy="4402843"/>
            <a:chOff x="0" y="0"/>
            <a:chExt cx="5324787" cy="587045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349720"/>
              <a:ext cx="5324787" cy="1690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4"/>
                </a:lnSpc>
              </a:pPr>
              <a:r>
                <a:rPr lang="en-US" sz="3300" b="0" i="0" spc="297" dirty="0">
                  <a:solidFill>
                    <a:srgbClr val="000000"/>
                  </a:solidFill>
                  <a:latin typeface="Raleway"/>
                </a:rPr>
                <a:t>JANUARY </a:t>
              </a:r>
              <a:endParaRPr lang="en-US" sz="3300" b="0" i="0" spc="297" dirty="0" smtClean="0">
                <a:solidFill>
                  <a:srgbClr val="000000"/>
                </a:solidFill>
                <a:latin typeface="Raleway"/>
              </a:endParaRPr>
            </a:p>
            <a:p>
              <a:pPr algn="ctr">
                <a:lnSpc>
                  <a:spcPts val="5214"/>
                </a:lnSpc>
              </a:pPr>
              <a:r>
                <a:rPr lang="en-US" sz="3300" b="0" i="0" spc="297" dirty="0" smtClean="0">
                  <a:solidFill>
                    <a:srgbClr val="000000"/>
                  </a:solidFill>
                  <a:latin typeface="Raleway"/>
                </a:rPr>
                <a:t>2020</a:t>
              </a:r>
              <a:endParaRPr lang="en-US" sz="3300" b="0" i="0" spc="297" dirty="0">
                <a:solidFill>
                  <a:srgbClr val="000000"/>
                </a:solidFill>
                <a:latin typeface="Raleway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326012"/>
              <a:ext cx="5324787" cy="254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FFFFFF"/>
                  </a:solidFill>
                  <a:latin typeface="Raleway"/>
                </a:rPr>
                <a:t>Pamper Us Mobile launches new website with enhanced booking features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2294094" y="0"/>
              <a:ext cx="736600" cy="736600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0728" y="0"/>
            <a:ext cx="18809456" cy="2335073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TextBox 3"/>
          <p:cNvSpPr txBox="1"/>
          <p:nvPr/>
        </p:nvSpPr>
        <p:spPr>
          <a:xfrm>
            <a:off x="1216949" y="635724"/>
            <a:ext cx="15854102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5"/>
              </a:lnSpc>
            </a:pPr>
            <a:r>
              <a:rPr lang="en-US" sz="6500" b="1" i="0" spc="260" dirty="0">
                <a:solidFill>
                  <a:srgbClr val="FFFFFF"/>
                </a:solidFill>
                <a:latin typeface="Raleway"/>
              </a:rPr>
              <a:t>FUNDING NEEDS?</a:t>
            </a:r>
          </a:p>
        </p:txBody>
      </p:sp>
      <p:sp>
        <p:nvSpPr>
          <p:cNvPr id="4" name="AutoShape 4"/>
          <p:cNvSpPr/>
          <p:nvPr/>
        </p:nvSpPr>
        <p:spPr>
          <a:xfrm>
            <a:off x="5276487" y="6597968"/>
            <a:ext cx="7962900" cy="285750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5" name="AutoShape 5"/>
          <p:cNvSpPr/>
          <p:nvPr/>
        </p:nvSpPr>
        <p:spPr>
          <a:xfrm>
            <a:off x="1075254" y="3285417"/>
            <a:ext cx="7962900" cy="285750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6" name="AutoShape 6"/>
          <p:cNvSpPr/>
          <p:nvPr/>
        </p:nvSpPr>
        <p:spPr>
          <a:xfrm>
            <a:off x="9257937" y="3285417"/>
            <a:ext cx="7962900" cy="2857500"/>
          </a:xfrm>
          <a:prstGeom prst="rect">
            <a:avLst/>
          </a:prstGeom>
          <a:solidFill>
            <a:srgbClr val="D9D9D9"/>
          </a:solidFill>
        </p:spPr>
      </p:sp>
      <p:grpSp>
        <p:nvGrpSpPr>
          <p:cNvPr id="7" name="Group 7"/>
          <p:cNvGrpSpPr/>
          <p:nvPr/>
        </p:nvGrpSpPr>
        <p:grpSpPr>
          <a:xfrm>
            <a:off x="2240125" y="3395907"/>
            <a:ext cx="6433258" cy="2636520"/>
            <a:chOff x="0" y="0"/>
            <a:chExt cx="8577677" cy="3515360"/>
          </a:xfrm>
        </p:grpSpPr>
        <p:sp>
          <p:nvSpPr>
            <p:cNvPr id="8" name="TextBox 8"/>
            <p:cNvSpPr txBox="1"/>
            <p:nvPr/>
          </p:nvSpPr>
          <p:spPr>
            <a:xfrm>
              <a:off x="0" y="-19050"/>
              <a:ext cx="8577677" cy="1543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60"/>
                </a:lnSpc>
              </a:pPr>
              <a:r>
                <a:rPr lang="en-US" sz="3800" b="1" i="0" spc="380" dirty="0">
                  <a:solidFill>
                    <a:srgbClr val="000000"/>
                  </a:solidFill>
                  <a:latin typeface="Raleway"/>
                </a:rPr>
                <a:t>ON-DEMAND APP CREATION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618615"/>
              <a:ext cx="8577677" cy="1896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000000"/>
                  </a:solidFill>
                  <a:latin typeface="Raleway"/>
                </a:rPr>
                <a:t>Increase response time</a:t>
              </a:r>
            </a:p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000000"/>
                  </a:solidFill>
                  <a:latin typeface="Raleway"/>
                </a:rPr>
                <a:t>Geo-Aware software adaption</a:t>
              </a:r>
            </a:p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000000"/>
                  </a:solidFill>
                  <a:latin typeface="Raleway"/>
                </a:rPr>
                <a:t>Fleet optimization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32096" y="7009447"/>
            <a:ext cx="7023808" cy="2517994"/>
            <a:chOff x="0" y="-19050"/>
            <a:chExt cx="9365077" cy="335732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"/>
              <a:ext cx="9365077" cy="1416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 b="1" i="0" spc="350" dirty="0">
                  <a:solidFill>
                    <a:srgbClr val="000000"/>
                  </a:solidFill>
                  <a:latin typeface="Raleway"/>
                </a:rPr>
                <a:t>PAMPER LOUNGE RENOVATIONS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491615"/>
              <a:ext cx="9365077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b="0" i="0" spc="24" dirty="0">
                  <a:solidFill>
                    <a:srgbClr val="000000"/>
                  </a:solidFill>
                  <a:latin typeface="Raleway"/>
                </a:rPr>
                <a:t>New bus vinyl wrap to enhance visual appeal</a:t>
              </a:r>
            </a:p>
            <a:p>
              <a:pPr marL="396240" lvl="1" indent="-198120">
                <a:lnSpc>
                  <a:spcPts val="3600"/>
                </a:lnSpc>
                <a:buFont typeface="Arial"/>
                <a:buChar char="•"/>
              </a:pPr>
              <a:r>
                <a:rPr lang="en-US" sz="2400" b="0" i="0" spc="24" dirty="0">
                  <a:solidFill>
                    <a:srgbClr val="000000"/>
                  </a:solidFill>
                  <a:latin typeface="Raleway"/>
                </a:rPr>
                <a:t>Internal updates to enhance </a:t>
              </a:r>
              <a:r>
                <a:rPr lang="en-US" sz="2400" b="0" i="0" spc="24" dirty="0" smtClean="0">
                  <a:solidFill>
                    <a:srgbClr val="000000"/>
                  </a:solidFill>
                  <a:latin typeface="Raleway"/>
                </a:rPr>
                <a:t>onboard </a:t>
              </a:r>
              <a:r>
                <a:rPr lang="en-US" sz="2400" b="0" i="0" spc="24" smtClean="0">
                  <a:solidFill>
                    <a:srgbClr val="000000"/>
                  </a:solidFill>
                  <a:latin typeface="Raleway"/>
                </a:rPr>
                <a:t>spa experience</a:t>
              </a:r>
              <a:endParaRPr lang="en-US" sz="2400" b="0" i="0" spc="24" dirty="0">
                <a:solidFill>
                  <a:srgbClr val="000000"/>
                </a:solidFill>
                <a:latin typeface="Raleway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446621" y="3438769"/>
            <a:ext cx="6433258" cy="2614360"/>
            <a:chOff x="0" y="-19050"/>
            <a:chExt cx="8577677" cy="348581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9050"/>
              <a:ext cx="8577677" cy="1390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9"/>
                </a:lnSpc>
              </a:pPr>
              <a:r>
                <a:rPr lang="en-US" sz="3400" b="1" i="0" spc="340" dirty="0">
                  <a:solidFill>
                    <a:srgbClr val="000000"/>
                  </a:solidFill>
                  <a:latin typeface="Raleway"/>
                </a:rPr>
                <a:t>OPERATIONS SOFTWARE CREATION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466215"/>
              <a:ext cx="8577677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000000"/>
                  </a:solidFill>
                  <a:latin typeface="Raleway"/>
                </a:rPr>
                <a:t>Create web software interface </a:t>
              </a:r>
              <a:r>
                <a:rPr lang="en-US" sz="2600" b="0" i="0" spc="26" dirty="0" smtClean="0">
                  <a:solidFill>
                    <a:srgbClr val="000000"/>
                  </a:solidFill>
                  <a:latin typeface="Raleway"/>
                </a:rPr>
                <a:t>that's </a:t>
              </a:r>
              <a:r>
                <a:rPr lang="en-US" sz="2600" b="0" i="0" spc="26" dirty="0">
                  <a:solidFill>
                    <a:srgbClr val="000000"/>
                  </a:solidFill>
                  <a:latin typeface="Raleway"/>
                </a:rPr>
                <a:t>compatible to app</a:t>
              </a:r>
            </a:p>
            <a:p>
              <a:pPr marL="429260" lvl="1" indent="-214630">
                <a:lnSpc>
                  <a:spcPts val="3900"/>
                </a:lnSpc>
                <a:buFont typeface="Arial"/>
                <a:buChar char="•"/>
              </a:pPr>
              <a:r>
                <a:rPr lang="en-US" sz="2600" b="0" i="0" spc="26" dirty="0">
                  <a:solidFill>
                    <a:srgbClr val="000000"/>
                  </a:solidFill>
                  <a:latin typeface="Raleway"/>
                </a:rPr>
                <a:t>Preparation for internal franchising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l="2696" r="47849"/>
          <a:stretch>
            <a:fillRect/>
          </a:stretch>
        </p:blipFill>
        <p:spPr>
          <a:xfrm>
            <a:off x="6794876" y="1209630"/>
            <a:ext cx="5433757" cy="10287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2014699" y="7620"/>
            <a:ext cx="6488317" cy="11032122"/>
          </a:xfrm>
          <a:prstGeom prst="rect">
            <a:avLst/>
          </a:prstGeom>
          <a:solidFill>
            <a:srgbClr val="5CE1E6"/>
          </a:solidFill>
        </p:spPr>
      </p:sp>
      <p:grpSp>
        <p:nvGrpSpPr>
          <p:cNvPr id="3" name="Group 3"/>
          <p:cNvGrpSpPr/>
          <p:nvPr/>
        </p:nvGrpSpPr>
        <p:grpSpPr>
          <a:xfrm>
            <a:off x="11950077" y="544031"/>
            <a:ext cx="6552939" cy="1078987"/>
            <a:chOff x="0" y="0"/>
            <a:chExt cx="9515934" cy="143865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9515934" cy="143865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70279" y="217715"/>
              <a:ext cx="7654782" cy="993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857"/>
                </a:lnSpc>
              </a:pPr>
              <a:r>
                <a:rPr lang="en-US" sz="4881" b="1" i="0" spc="146" dirty="0">
                  <a:solidFill>
                    <a:srgbClr val="FFFFFF"/>
                  </a:solidFill>
                  <a:latin typeface="Raleway"/>
                </a:rPr>
                <a:t>WORK WITH US!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031728" y="2147658"/>
            <a:ext cx="9961516" cy="4205471"/>
            <a:chOff x="0" y="0"/>
            <a:chExt cx="13282022" cy="5607295"/>
          </a:xfrm>
        </p:grpSpPr>
        <p:sp>
          <p:nvSpPr>
            <p:cNvPr id="7" name="TextBox 7"/>
            <p:cNvSpPr txBox="1"/>
            <p:nvPr/>
          </p:nvSpPr>
          <p:spPr>
            <a:xfrm>
              <a:off x="5345" y="2819645"/>
              <a:ext cx="1327133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FFFFFF"/>
                  </a:solidFill>
                  <a:latin typeface="Raleway"/>
                </a:rPr>
                <a:t>704-323-6282 </a:t>
              </a:r>
              <a:r>
                <a:rPr lang="en-US" sz="3000" b="0" i="0" spc="30" dirty="0" smtClean="0">
                  <a:solidFill>
                    <a:srgbClr val="FFFFFF"/>
                  </a:solidFill>
                  <a:latin typeface="Raleway"/>
                </a:rPr>
                <a:t>ext. </a:t>
              </a:r>
              <a:r>
                <a:rPr lang="en-US" sz="3000" b="0" i="0" spc="30" dirty="0">
                  <a:solidFill>
                    <a:srgbClr val="FFFFFF"/>
                  </a:solidFill>
                  <a:latin typeface="Raleway"/>
                </a:rPr>
                <a:t>2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345" y="1882898"/>
              <a:ext cx="13276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214"/>
                </a:lnSpc>
              </a:pPr>
              <a:r>
                <a:rPr lang="en-US" sz="3300" b="0" i="0" spc="297" dirty="0">
                  <a:solidFill>
                    <a:srgbClr val="737373"/>
                  </a:solidFill>
                  <a:latin typeface="Raleway"/>
                </a:rPr>
                <a:t>TELEPHONE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345" y="752598"/>
              <a:ext cx="1327133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FFFFFF"/>
                  </a:solidFill>
                  <a:latin typeface="Raleway"/>
                </a:rPr>
                <a:t>brandi.fox@pamperusmms.com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345" y="-133350"/>
              <a:ext cx="13276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214"/>
                </a:lnSpc>
              </a:pPr>
              <a:r>
                <a:rPr lang="en-US" sz="3300" b="0" i="0" spc="297" dirty="0">
                  <a:solidFill>
                    <a:srgbClr val="737373"/>
                  </a:solidFill>
                  <a:latin typeface="Raleway"/>
                </a:rPr>
                <a:t>EMAIL ADDRESS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902445"/>
              <a:ext cx="1327133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FFFFFF"/>
                  </a:solidFill>
                  <a:latin typeface="Raleway"/>
                </a:rPr>
                <a:t>www.pamperusmms.com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965698"/>
              <a:ext cx="13276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214"/>
                </a:lnSpc>
              </a:pPr>
              <a:r>
                <a:rPr lang="en-US" sz="3300" b="0" i="0" spc="297" dirty="0">
                  <a:solidFill>
                    <a:srgbClr val="737373"/>
                  </a:solidFill>
                  <a:latin typeface="Raleway"/>
                </a:rPr>
                <a:t>WEBSITE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l="19728" r="16003"/>
          <a:stretch>
            <a:fillRect/>
          </a:stretch>
        </p:blipFill>
        <p:spPr>
          <a:xfrm>
            <a:off x="-4968" y="1364435"/>
            <a:ext cx="6799844" cy="1058035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28632" y="8919318"/>
            <a:ext cx="1367682" cy="136768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796339" y="8919318"/>
            <a:ext cx="1367682" cy="136768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164021" y="8919318"/>
            <a:ext cx="1405738" cy="14057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680495" y="8919318"/>
            <a:ext cx="1367682" cy="136768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52103" y="-27837"/>
            <a:ext cx="4675007" cy="101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Abril Fatface"/>
              </a:rPr>
              <a:t>Thomas Davis 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Abril Fatface"/>
              </a:rPr>
              <a:t>(Former Carolina Panther)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406149" y="-31340"/>
            <a:ext cx="4543928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1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Abril Fatface"/>
              </a:rPr>
              <a:t>Ashanti</a:t>
            </a:r>
          </a:p>
          <a:p>
            <a:pPr algn="ctr">
              <a:lnSpc>
                <a:spcPts val="3801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Abril Fatface"/>
              </a:rPr>
              <a:t>(Grammy Award </a:t>
            </a:r>
            <a:r>
              <a:rPr lang="en-US" sz="2200" dirty="0" smtClean="0">
                <a:solidFill>
                  <a:srgbClr val="000000"/>
                </a:solidFill>
                <a:latin typeface="Abril Fatface"/>
              </a:rPr>
              <a:t>Winning </a:t>
            </a:r>
            <a:r>
              <a:rPr lang="en-US" sz="2200" dirty="0">
                <a:solidFill>
                  <a:srgbClr val="000000"/>
                </a:solidFill>
                <a:latin typeface="Abril Fatface"/>
              </a:rPr>
              <a:t>Artist)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96" b="789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39605" y="1784022"/>
            <a:ext cx="11888242" cy="8252316"/>
            <a:chOff x="0" y="0"/>
            <a:chExt cx="15850989" cy="11003087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5850989" cy="11003087"/>
            </a:xfrm>
            <a:prstGeom prst="rect">
              <a:avLst/>
            </a:prstGeom>
            <a:solidFill>
              <a:srgbClr val="D9D9D9">
                <a:alpha val="9372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0483" y="163765"/>
              <a:ext cx="12796190" cy="1130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00"/>
                </a:lnSpc>
              </a:pPr>
              <a:r>
                <a:rPr lang="en-US" sz="5500" b="1" i="0" spc="165" dirty="0">
                  <a:solidFill>
                    <a:srgbClr val="000000">
                      <a:alpha val="90980"/>
                    </a:srgbClr>
                  </a:solidFill>
                  <a:latin typeface="Raleway"/>
                </a:rPr>
                <a:t>Who is Pamper Us Mobile?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780483" y="1559265"/>
              <a:ext cx="12258996" cy="1303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2500" b="1" i="0" spc="250" dirty="0">
                  <a:solidFill>
                    <a:srgbClr val="38B6FF">
                      <a:alpha val="90980"/>
                    </a:srgbClr>
                  </a:solidFill>
                  <a:latin typeface="Raleway"/>
                </a:rPr>
                <a:t>CHARLOTTE'S 1ST MOBILE SPA COMPANY</a:t>
              </a:r>
            </a:p>
            <a:p>
              <a:pPr algn="ctr">
                <a:lnSpc>
                  <a:spcPts val="4050"/>
                </a:lnSpc>
              </a:pPr>
              <a:endParaRPr lang="en-US" sz="2500" b="1" i="0" spc="250" dirty="0">
                <a:solidFill>
                  <a:srgbClr val="38B6FF">
                    <a:alpha val="90980"/>
                  </a:srgbClr>
                </a:solidFill>
                <a:latin typeface="Raleway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780483" y="2852946"/>
              <a:ext cx="12290022" cy="1121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99"/>
                </a:lnSpc>
              </a:pPr>
              <a:r>
                <a:rPr lang="en-US" sz="5499" b="1" i="0" spc="164" dirty="0">
                  <a:solidFill>
                    <a:srgbClr val="000000">
                      <a:alpha val="90980"/>
                    </a:srgbClr>
                  </a:solidFill>
                  <a:latin typeface="Raleway"/>
                </a:rPr>
                <a:t>What do we offer?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11509" y="4226528"/>
              <a:ext cx="12258996" cy="619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2500" b="1" i="0" spc="250" dirty="0">
                  <a:solidFill>
                    <a:srgbClr val="38B6FF">
                      <a:alpha val="90980"/>
                    </a:srgbClr>
                  </a:solidFill>
                  <a:latin typeface="Raleway"/>
                </a:rPr>
                <a:t>100% MOBILE CORPORATE AND RESIDENTIAL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4313" y="5655654"/>
              <a:ext cx="13271333" cy="3752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4F1964"/>
                  </a:solidFill>
                  <a:latin typeface="Raleway"/>
                </a:rPr>
                <a:t>Massage Therapy Services (Table &amp; Chair)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4F1964"/>
                  </a:solidFill>
                  <a:latin typeface="Raleway"/>
                </a:rPr>
                <a:t>Nail Services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4F1964"/>
                  </a:solidFill>
                  <a:latin typeface="Raleway"/>
                </a:rPr>
                <a:t>Make Up Services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4F1964"/>
                  </a:solidFill>
                  <a:latin typeface="Raleway"/>
                </a:rPr>
                <a:t>Private Chef Services</a:t>
              </a:r>
            </a:p>
            <a:p>
              <a:pPr algn="ctr">
                <a:lnSpc>
                  <a:spcPts val="4500"/>
                </a:lnSpc>
              </a:pPr>
              <a:endParaRPr lang="en-US" sz="3000" b="0" i="0" spc="30" dirty="0">
                <a:solidFill>
                  <a:srgbClr val="4F1964"/>
                </a:solidFill>
                <a:latin typeface="Raleway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80483" y="9371251"/>
              <a:ext cx="12258996" cy="1303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2500" b="1" i="0" spc="250" dirty="0">
                  <a:solidFill>
                    <a:srgbClr val="38B6FF">
                      <a:alpha val="90980"/>
                    </a:srgbClr>
                  </a:solidFill>
                  <a:latin typeface="Raleway"/>
                </a:rPr>
                <a:t>DELIVERED TO YOUR HOME, HOTEL, OR BUSINESS WITHIN 24 HOURS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27" r="7200" b="508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909" y="-456354"/>
            <a:ext cx="11782299" cy="10377964"/>
            <a:chOff x="0" y="0"/>
            <a:chExt cx="15709733" cy="13837285"/>
          </a:xfrm>
        </p:grpSpPr>
        <p:sp>
          <p:nvSpPr>
            <p:cNvPr id="3" name="AutoShape 3"/>
            <p:cNvSpPr/>
            <p:nvPr/>
          </p:nvSpPr>
          <p:spPr>
            <a:xfrm>
              <a:off x="0" y="1612900"/>
              <a:ext cx="13715975" cy="12224385"/>
            </a:xfrm>
            <a:prstGeom prst="rect">
              <a:avLst/>
            </a:prstGeom>
            <a:solidFill>
              <a:srgbClr val="5CE1E6">
                <a:alpha val="88627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66800" y="-9525"/>
              <a:ext cx="13271329" cy="323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endParaRPr dirty="0"/>
            </a:p>
            <a:p>
              <a:pPr algn="l">
                <a:lnSpc>
                  <a:spcPts val="9600"/>
                </a:lnSpc>
              </a:pPr>
              <a:r>
                <a:rPr lang="en-US" sz="8000" b="1" i="0" spc="240" dirty="0">
                  <a:solidFill>
                    <a:srgbClr val="000000">
                      <a:alpha val="88627"/>
                    </a:srgbClr>
                  </a:solidFill>
                  <a:latin typeface="Raleway"/>
                </a:rPr>
                <a:t>The Dream Team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438400" y="6181044"/>
              <a:ext cx="13232696" cy="781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60"/>
                </a:lnSpc>
              </a:pPr>
              <a:endParaRPr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480019" y="12109386"/>
              <a:ext cx="13276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4F1964">
                      <a:alpha val="88627"/>
                    </a:srgbClr>
                  </a:solidFill>
                  <a:latin typeface="Raleway"/>
                </a:rPr>
                <a:t>JANIA MASSEY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358793" y="4150301"/>
              <a:ext cx="1327133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4F1964">
                      <a:alpha val="88627"/>
                    </a:srgbClr>
                  </a:solidFill>
                  <a:latin typeface="Raleway"/>
                </a:rPr>
                <a:t>Founder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480019" y="3448245"/>
              <a:ext cx="13276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4F1964">
                      <a:alpha val="88627"/>
                    </a:srgbClr>
                  </a:solidFill>
                  <a:latin typeface="Raleway"/>
                </a:rPr>
                <a:t>BRANDI FOX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480019" y="10208722"/>
              <a:ext cx="13276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4F1964">
                      <a:alpha val="88627"/>
                    </a:srgbClr>
                  </a:solidFill>
                  <a:latin typeface="Raleway"/>
                </a:rPr>
                <a:t>PATRICE FRILOT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80019" y="4934666"/>
              <a:ext cx="13276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4F1964">
                      <a:alpha val="88627"/>
                    </a:srgbClr>
                  </a:solidFill>
                  <a:latin typeface="Raleway"/>
                </a:rPr>
                <a:t>YVONNE YOUNG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80019" y="8630366"/>
              <a:ext cx="13276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4F1964">
                      <a:alpha val="88627"/>
                    </a:srgbClr>
                  </a:solidFill>
                  <a:latin typeface="Raleway"/>
                </a:rPr>
                <a:t>ZANIA SCOTT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80019" y="6828744"/>
              <a:ext cx="13276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4F1964">
                      <a:alpha val="88627"/>
                    </a:srgbClr>
                  </a:solidFill>
                  <a:latin typeface="Raleway"/>
                </a:rPr>
                <a:t>DEMETRIA LINDSAY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358793" y="5800044"/>
              <a:ext cx="1327133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4F1964">
                      <a:alpha val="88627"/>
                    </a:srgbClr>
                  </a:solidFill>
                  <a:latin typeface="Raleway"/>
                </a:rPr>
                <a:t>Mobile Spa Concierge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438400" y="7629842"/>
              <a:ext cx="1327133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4F1964">
                      <a:alpha val="88627"/>
                    </a:srgbClr>
                  </a:solidFill>
                  <a:latin typeface="Raleway"/>
                </a:rPr>
                <a:t>Accountant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364138" y="9332422"/>
              <a:ext cx="1327133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4F1964">
                      <a:alpha val="88627"/>
                    </a:srgbClr>
                  </a:solidFill>
                  <a:latin typeface="Raleway"/>
                </a:rPr>
                <a:t>Social Media Specialist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358793" y="11177478"/>
              <a:ext cx="1327133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4F1964">
                      <a:alpha val="88627"/>
                    </a:srgbClr>
                  </a:solidFill>
                  <a:latin typeface="Raleway"/>
                </a:rPr>
                <a:t>Social Media Specialist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364138" y="12811442"/>
              <a:ext cx="12797631" cy="683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39"/>
                </a:lnSpc>
              </a:pPr>
              <a:r>
                <a:rPr lang="en-US" sz="2892" b="0" i="0" spc="28" dirty="0">
                  <a:solidFill>
                    <a:srgbClr val="4F1964">
                      <a:alpha val="88627"/>
                    </a:srgbClr>
                  </a:solidFill>
                  <a:latin typeface="Raleway"/>
                </a:rPr>
                <a:t>Business Advisor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330" b="233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1950" y="2014538"/>
            <a:ext cx="19011900" cy="6257925"/>
            <a:chOff x="0" y="0"/>
            <a:chExt cx="25349200" cy="83439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49200" cy="8343900"/>
            </a:xfrm>
            <a:prstGeom prst="rect">
              <a:avLst/>
            </a:prstGeom>
            <a:solidFill>
              <a:srgbClr val="D9D9D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734082" y="1079136"/>
              <a:ext cx="19881036" cy="323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i="0" spc="240" dirty="0">
                  <a:solidFill>
                    <a:srgbClr val="38B6FF"/>
                  </a:solidFill>
                  <a:latin typeface="Raleway"/>
                </a:rPr>
                <a:t>Why opt for mobile spa services?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46961" y="4705333"/>
              <a:ext cx="19855277" cy="2549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4"/>
                </a:lnSpc>
              </a:pPr>
              <a:r>
                <a:rPr lang="en-US" sz="3300" b="0" i="0" spc="297" dirty="0">
                  <a:solidFill>
                    <a:srgbClr val="000000"/>
                  </a:solidFill>
                  <a:latin typeface="Raleway"/>
                </a:rPr>
                <a:t>PEOPLE WANT FAST, CONVENIENT SELF-CARE OPTIONS ON THEIR TIME, WITHIN THE COMFORT OF THEIR HOME OR LOCATION OF CHOICE.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763" b="48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87515" y="2625475"/>
            <a:ext cx="12472933" cy="7238712"/>
          </a:xfrm>
          <a:prstGeom prst="rect">
            <a:avLst/>
          </a:prstGeom>
          <a:solidFill>
            <a:srgbClr val="FFFFFF">
              <a:alpha val="91764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724605" y="3397105"/>
            <a:ext cx="10307565" cy="110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21"/>
              </a:lnSpc>
            </a:pPr>
            <a:r>
              <a:rPr lang="en-US" sz="7184" b="1" i="0" spc="215" dirty="0">
                <a:solidFill>
                  <a:srgbClr val="38B6FF">
                    <a:alpha val="95686"/>
                  </a:srgbClr>
                </a:solidFill>
                <a:latin typeface="Raleway"/>
              </a:rPr>
              <a:t>The Problem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7920" y="5143711"/>
            <a:ext cx="12062528" cy="339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6"/>
              </a:lnSpc>
            </a:pPr>
            <a:endParaRPr dirty="0"/>
          </a:p>
          <a:p>
            <a:pPr marL="579630" lvl="1" indent="-289815" algn="l">
              <a:lnSpc>
                <a:spcPts val="5266"/>
              </a:lnSpc>
              <a:buFont typeface="Arial"/>
              <a:buChar char="•"/>
            </a:pPr>
            <a:r>
              <a:rPr lang="en-US" sz="3510" b="0" i="0" spc="35" dirty="0">
                <a:latin typeface="Raleway"/>
              </a:rPr>
              <a:t> </a:t>
            </a:r>
            <a:r>
              <a:rPr lang="en-US" sz="3510" b="1" i="0" spc="35" dirty="0">
                <a:latin typeface="Raleway"/>
              </a:rPr>
              <a:t>Increase </a:t>
            </a:r>
            <a:r>
              <a:rPr lang="en-US" sz="3510" b="0" i="0" spc="35" dirty="0">
                <a:latin typeface="Raleway"/>
              </a:rPr>
              <a:t>in personal and workplace stress</a:t>
            </a:r>
          </a:p>
          <a:p>
            <a:pPr marL="579629" lvl="1" indent="-289815" algn="l">
              <a:lnSpc>
                <a:spcPts val="5266"/>
              </a:lnSpc>
              <a:buFont typeface="Arial"/>
              <a:buChar char="•"/>
            </a:pPr>
            <a:r>
              <a:rPr lang="en-US" sz="3510" b="1" i="0" spc="35" dirty="0">
                <a:latin typeface="Raleway"/>
              </a:rPr>
              <a:t> Limited </a:t>
            </a:r>
            <a:r>
              <a:rPr lang="en-US" sz="3510" b="0" i="0" spc="35" dirty="0">
                <a:latin typeface="Raleway"/>
              </a:rPr>
              <a:t>time for self care services</a:t>
            </a:r>
          </a:p>
          <a:p>
            <a:pPr marL="579629" lvl="1" indent="-289815" algn="l">
              <a:lnSpc>
                <a:spcPts val="5266"/>
              </a:lnSpc>
              <a:buFont typeface="Arial"/>
              <a:buChar char="•"/>
            </a:pPr>
            <a:r>
              <a:rPr lang="en-US" sz="3510" b="0" i="0" spc="35" dirty="0">
                <a:latin typeface="Raleway"/>
              </a:rPr>
              <a:t> </a:t>
            </a:r>
            <a:r>
              <a:rPr lang="en-US" sz="3510" b="1" i="0" spc="35" dirty="0">
                <a:latin typeface="Raleway"/>
              </a:rPr>
              <a:t>Unbalance </a:t>
            </a:r>
            <a:r>
              <a:rPr lang="en-US" sz="3510" b="0" i="0" spc="35" dirty="0">
                <a:latin typeface="Raleway"/>
              </a:rPr>
              <a:t>in work and home life </a:t>
            </a:r>
          </a:p>
          <a:p>
            <a:pPr marL="579629" lvl="1" indent="-289815" algn="l">
              <a:lnSpc>
                <a:spcPts val="5266"/>
              </a:lnSpc>
              <a:buFont typeface="Arial"/>
              <a:buChar char="•"/>
            </a:pPr>
            <a:r>
              <a:rPr lang="en-US" sz="3510" b="1" i="0" spc="35" dirty="0">
                <a:latin typeface="Raleway"/>
              </a:rPr>
              <a:t> Decrease </a:t>
            </a:r>
            <a:r>
              <a:rPr lang="en-US" sz="3510" b="0" i="0" spc="35" dirty="0">
                <a:latin typeface="Raleway"/>
              </a:rPr>
              <a:t>in quality time with friends and loved 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b="250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400800"/>
            <a:ext cx="7962900" cy="2857500"/>
          </a:xfrm>
          <a:prstGeom prst="rect">
            <a:avLst/>
          </a:prstGeom>
          <a:solidFill>
            <a:srgbClr val="FFFFFF">
              <a:alpha val="8784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9296400" y="6400800"/>
            <a:ext cx="7962900" cy="28575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1028700" y="3200400"/>
            <a:ext cx="7962900" cy="2857500"/>
          </a:xfrm>
          <a:prstGeom prst="rect">
            <a:avLst/>
          </a:prstGeom>
          <a:solidFill>
            <a:srgbClr val="FFFFFF">
              <a:alpha val="89803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9296400" y="3200400"/>
            <a:ext cx="7962900" cy="2857500"/>
          </a:xfrm>
          <a:prstGeom prst="rect">
            <a:avLst/>
          </a:prstGeom>
          <a:solidFill>
            <a:srgbClr val="FFFFFF">
              <a:alpha val="91764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-260728" y="0"/>
            <a:ext cx="18809456" cy="2505108"/>
          </a:xfrm>
          <a:prstGeom prst="rect">
            <a:avLst/>
          </a:prstGeom>
          <a:solidFill>
            <a:srgbClr val="5CE1E6"/>
          </a:solidFill>
        </p:spPr>
      </p:sp>
      <p:sp>
        <p:nvSpPr>
          <p:cNvPr id="7" name="TextBox 7"/>
          <p:cNvSpPr txBox="1"/>
          <p:nvPr/>
        </p:nvSpPr>
        <p:spPr>
          <a:xfrm>
            <a:off x="1037154" y="281004"/>
            <a:ext cx="16213692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000" b="1" i="0" spc="240" dirty="0">
                <a:solidFill>
                  <a:srgbClr val="000000"/>
                </a:solidFill>
                <a:latin typeface="Raleway"/>
              </a:rPr>
              <a:t>THE </a:t>
            </a:r>
            <a:r>
              <a:rPr lang="en-US" sz="6000" b="1" i="0" spc="240" dirty="0" smtClean="0">
                <a:solidFill>
                  <a:srgbClr val="000000"/>
                </a:solidFill>
                <a:latin typeface="Raleway"/>
              </a:rPr>
              <a:t>SOLUTION </a:t>
            </a:r>
            <a:endParaRPr lang="en-US" sz="6000" b="1" i="0" spc="240" dirty="0">
              <a:solidFill>
                <a:srgbClr val="000000"/>
              </a:solidFill>
              <a:latin typeface="Raleway"/>
            </a:endParaRPr>
          </a:p>
          <a:p>
            <a:pPr algn="ctr">
              <a:lnSpc>
                <a:spcPts val="7500"/>
              </a:lnSpc>
            </a:pPr>
            <a:r>
              <a:rPr lang="en-US" sz="6000" b="1" i="0" spc="240" dirty="0">
                <a:solidFill>
                  <a:srgbClr val="000000"/>
                </a:solidFill>
                <a:latin typeface="Raleway"/>
              </a:rPr>
              <a:t>PAMPER US MOBILE MASSAGE SERVICE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07771" y="6706171"/>
            <a:ext cx="7004758" cy="2224597"/>
            <a:chOff x="0" y="-133350"/>
            <a:chExt cx="9339677" cy="2966129"/>
          </a:xfrm>
        </p:grpSpPr>
        <p:sp>
          <p:nvSpPr>
            <p:cNvPr id="9" name="TextBox 9"/>
            <p:cNvSpPr txBox="1"/>
            <p:nvPr/>
          </p:nvSpPr>
          <p:spPr>
            <a:xfrm>
              <a:off x="0" y="-133350"/>
              <a:ext cx="9339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000000"/>
                  </a:solidFill>
                  <a:latin typeface="Raleway"/>
                </a:rPr>
                <a:t>WIDE VARIETY OF OPTIONS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32231"/>
              <a:ext cx="9339677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000000"/>
                  </a:solidFill>
                  <a:latin typeface="Raleway"/>
                </a:rPr>
                <a:t>We offer multiple spa services that can be offered for individuals, groups, or </a:t>
              </a:r>
              <a:r>
                <a:rPr lang="en-US" sz="2600" b="0" i="0" spc="26" dirty="0" smtClean="0">
                  <a:solidFill>
                    <a:srgbClr val="000000"/>
                  </a:solidFill>
                  <a:latin typeface="Raleway"/>
                </a:rPr>
                <a:t>businesses simultaneously.</a:t>
              </a:r>
              <a:endParaRPr lang="en-US" sz="2600" b="0" i="0" spc="26" dirty="0">
                <a:solidFill>
                  <a:srgbClr val="000000"/>
                </a:solidFill>
                <a:latin typeface="Raleway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75471" y="6806184"/>
            <a:ext cx="7004758" cy="2046732"/>
            <a:chOff x="0" y="0"/>
            <a:chExt cx="9339677" cy="272897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33350"/>
              <a:ext cx="9339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000000"/>
                  </a:solidFill>
                  <a:latin typeface="Raleway"/>
                </a:rPr>
                <a:t>VALUE FOR MONEY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32231"/>
              <a:ext cx="9339677" cy="1896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000000"/>
                  </a:solidFill>
                  <a:latin typeface="Raleway"/>
                </a:rPr>
                <a:t>Our cost for services are at least 10% less than our competition without sacrificing quality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775471" y="3277172"/>
            <a:ext cx="7004758" cy="2703957"/>
            <a:chOff x="0" y="0"/>
            <a:chExt cx="9339677" cy="360527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33350"/>
              <a:ext cx="9339677" cy="16736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000000"/>
                  </a:solidFill>
                  <a:latin typeface="Raleway"/>
                </a:rPr>
                <a:t>THE PAMPER LOUNGE, </a:t>
              </a:r>
            </a:p>
            <a:p>
              <a:pPr algn="ctr"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000000"/>
                  </a:solidFill>
                  <a:latin typeface="Raleway"/>
                </a:rPr>
                <a:t>NC'S 1ST SPA ON WHEELS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708531"/>
              <a:ext cx="9339677" cy="1896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000000"/>
                  </a:solidFill>
                  <a:latin typeface="Raleway"/>
                </a:rPr>
                <a:t>"Bring the Spa to You" by allowing your employees to walk out of the office right onto mobile spa bliss.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07771" y="3605784"/>
            <a:ext cx="7004758" cy="2046732"/>
            <a:chOff x="0" y="0"/>
            <a:chExt cx="9339677" cy="272897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133350"/>
              <a:ext cx="93396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000000"/>
                  </a:solidFill>
                  <a:latin typeface="Raleway"/>
                </a:rPr>
                <a:t>CONVENIENT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832231"/>
              <a:ext cx="9339677" cy="1896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000000"/>
                  </a:solidFill>
                  <a:latin typeface="Raleway"/>
                </a:rPr>
                <a:t>Easy and fast streamlined booking process that delivers an array of mobile spa services directly to our customers within 24 hours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83463" y="1614061"/>
            <a:ext cx="12775837" cy="8417017"/>
          </a:xfrm>
          <a:prstGeom prst="rect">
            <a:avLst/>
          </a:prstGeom>
          <a:solidFill>
            <a:srgbClr val="FFFFFF">
              <a:alpha val="86666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4734994" y="2087519"/>
            <a:ext cx="14339277" cy="7462957"/>
            <a:chOff x="0" y="-9525"/>
            <a:chExt cx="19119036" cy="9950609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9119036" cy="1622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 b="1" i="0" spc="240" dirty="0">
                  <a:solidFill>
                    <a:srgbClr val="000000"/>
                  </a:solidFill>
                  <a:latin typeface="Raleway"/>
                </a:rPr>
                <a:t>Dilemma of Key Players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962366"/>
              <a:ext cx="190932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000000"/>
                  </a:solidFill>
                  <a:latin typeface="Raleway"/>
                </a:rPr>
                <a:t>SOOTHE AND ZEEL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000749"/>
              <a:ext cx="19093277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000000"/>
                  </a:solidFill>
                  <a:latin typeface="Raleway"/>
                </a:rPr>
                <a:t>Only offers massage therapy </a:t>
              </a:r>
              <a:r>
                <a:rPr lang="en-US" sz="3000" b="0" i="0" spc="30" dirty="0" smtClean="0">
                  <a:solidFill>
                    <a:srgbClr val="000000"/>
                  </a:solidFill>
                  <a:latin typeface="Raleway"/>
                </a:rPr>
                <a:t>services</a:t>
              </a:r>
              <a:endParaRPr lang="en-US" sz="3000" b="0" i="0" spc="30" dirty="0">
                <a:solidFill>
                  <a:srgbClr val="000000"/>
                </a:solidFill>
                <a:latin typeface="Raleway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435850"/>
              <a:ext cx="190932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000000"/>
                  </a:solidFill>
                  <a:latin typeface="Raleway"/>
                </a:rPr>
                <a:t>INDIVIDUAL SPA SERVICE PROVIDERS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474234"/>
              <a:ext cx="19093277" cy="14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000000"/>
                  </a:solidFill>
                  <a:latin typeface="Raleway"/>
                </a:rPr>
                <a:t>Inability to scale due to limits on the number of services </a:t>
              </a:r>
            </a:p>
            <a:p>
              <a:pPr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000000"/>
                  </a:solidFill>
                  <a:latin typeface="Raleway"/>
                </a:rPr>
                <a:t>that can be offered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488881"/>
              <a:ext cx="19093277" cy="79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14"/>
                </a:lnSpc>
              </a:pPr>
              <a:r>
                <a:rPr lang="en-US" sz="3300" b="1" i="0" spc="297" dirty="0">
                  <a:solidFill>
                    <a:srgbClr val="000000"/>
                  </a:solidFill>
                  <a:latin typeface="Raleway"/>
                </a:rPr>
                <a:t>BRICK AND MORTAR SPAS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527267"/>
              <a:ext cx="19093277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000000"/>
                  </a:solidFill>
                  <a:latin typeface="Raleway"/>
                </a:rPr>
                <a:t>Don't provide the convenience of mobile </a:t>
              </a:r>
              <a:r>
                <a:rPr lang="en-US" sz="3000" b="0" i="0" spc="30" dirty="0" smtClean="0">
                  <a:solidFill>
                    <a:srgbClr val="000000"/>
                  </a:solidFill>
                  <a:latin typeface="Raleway"/>
                </a:rPr>
                <a:t>services</a:t>
              </a:r>
              <a:endParaRPr lang="en-US" sz="3000" b="0" i="0" spc="30" dirty="0">
                <a:solidFill>
                  <a:srgbClr val="000000"/>
                </a:solidFill>
                <a:latin typeface="Ralewa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2500" y="-342900"/>
            <a:ext cx="9982200" cy="10972800"/>
            <a:chOff x="0" y="0"/>
            <a:chExt cx="13309600" cy="14630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95000"/>
            </a:blip>
            <a:srcRect t="18484" b="25865"/>
            <a:stretch>
              <a:fillRect/>
            </a:stretch>
          </p:blipFill>
          <p:spPr>
            <a:xfrm>
              <a:off x="0" y="0"/>
              <a:ext cx="13309600" cy="7315200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0" y="7315200"/>
              <a:ext cx="13309600" cy="7315200"/>
            </a:xfrm>
            <a:prstGeom prst="rect">
              <a:avLst/>
            </a:prstGeom>
            <a:solidFill>
              <a:srgbClr val="000000">
                <a:alpha val="94901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1028700" y="1028700"/>
            <a:ext cx="8495430" cy="8229600"/>
          </a:xfrm>
          <a:prstGeom prst="rect">
            <a:avLst/>
          </a:prstGeom>
          <a:solidFill>
            <a:srgbClr val="5CE1E6"/>
          </a:solidFill>
        </p:spPr>
      </p:sp>
      <p:grpSp>
        <p:nvGrpSpPr>
          <p:cNvPr id="6" name="Group 6"/>
          <p:cNvGrpSpPr/>
          <p:nvPr/>
        </p:nvGrpSpPr>
        <p:grpSpPr>
          <a:xfrm>
            <a:off x="2012461" y="3165728"/>
            <a:ext cx="7751793" cy="3955544"/>
            <a:chOff x="0" y="0"/>
            <a:chExt cx="10335724" cy="5274058"/>
          </a:xfrm>
        </p:grpSpPr>
        <p:sp>
          <p:nvSpPr>
            <p:cNvPr id="7" name="TextBox 7"/>
            <p:cNvSpPr txBox="1"/>
            <p:nvPr/>
          </p:nvSpPr>
          <p:spPr>
            <a:xfrm>
              <a:off x="0" y="-19050"/>
              <a:ext cx="10335724" cy="2838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b="1" i="0" spc="210" dirty="0">
                  <a:solidFill>
                    <a:srgbClr val="000000"/>
                  </a:solidFill>
                  <a:latin typeface="Raleway"/>
                </a:rPr>
                <a:t>The </a:t>
              </a:r>
            </a:p>
            <a:p>
              <a:pPr>
                <a:lnSpc>
                  <a:spcPts val="8400"/>
                </a:lnSpc>
              </a:pPr>
              <a:r>
                <a:rPr lang="en-US" sz="7000" b="1" i="0" spc="210" dirty="0">
                  <a:solidFill>
                    <a:srgbClr val="000000"/>
                  </a:solidFill>
                  <a:latin typeface="Raleway"/>
                </a:rPr>
                <a:t>Pamper Lounge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8428" y="3341879"/>
              <a:ext cx="10307296" cy="781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r>
                <a:rPr lang="en-US" sz="3800" b="1" i="0" spc="380" dirty="0">
                  <a:solidFill>
                    <a:srgbClr val="000000"/>
                  </a:solidFill>
                  <a:latin typeface="Raleway"/>
                </a:rPr>
                <a:t>NC'S 1ST SPA ON WHEELS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8428" y="4569208"/>
              <a:ext cx="10307296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020300" y="5255895"/>
            <a:ext cx="8534400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endParaRPr dirty="0"/>
          </a:p>
          <a:p>
            <a:pPr marL="561340" lvl="1" indent="-280670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FFFFFF"/>
                </a:solidFill>
                <a:latin typeface="Trocchi"/>
              </a:rPr>
              <a:t>Mobile Spa Bliss for </a:t>
            </a:r>
            <a:r>
              <a:rPr lang="en-US" sz="3400" dirty="0" smtClean="0">
                <a:solidFill>
                  <a:srgbClr val="FFFFFF"/>
                </a:solidFill>
                <a:latin typeface="Trocchi"/>
              </a:rPr>
              <a:t>Businesses</a:t>
            </a:r>
            <a:endParaRPr lang="en-US" sz="3400" dirty="0">
              <a:solidFill>
                <a:srgbClr val="FFFFFF"/>
              </a:solidFill>
              <a:latin typeface="Trocchi"/>
            </a:endParaRPr>
          </a:p>
          <a:p>
            <a:pPr marL="561340" lvl="1" indent="-280670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FFFFFF"/>
                </a:solidFill>
                <a:latin typeface="Trocchi"/>
              </a:rPr>
              <a:t>Chair Massage Therapy</a:t>
            </a:r>
          </a:p>
          <a:p>
            <a:pPr marL="561340" lvl="1" indent="-280670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FFFFFF"/>
                </a:solidFill>
                <a:latin typeface="Trocchi"/>
              </a:rPr>
              <a:t>Aromatherapy</a:t>
            </a:r>
          </a:p>
          <a:p>
            <a:pPr marL="561340" lvl="1" indent="-280670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FFFFFF"/>
                </a:solidFill>
                <a:latin typeface="Trocchi"/>
              </a:rPr>
              <a:t>Soothing Music</a:t>
            </a:r>
          </a:p>
          <a:p>
            <a:pPr marL="561340" lvl="1" indent="-280670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FFFFFF"/>
                </a:solidFill>
                <a:latin typeface="Trocchi"/>
              </a:rPr>
              <a:t>Tranquil Lighting</a:t>
            </a:r>
          </a:p>
          <a:p>
            <a:pPr marL="561340" lvl="1" indent="-280670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FFFFFF"/>
                </a:solidFill>
                <a:latin typeface="Trocchi"/>
              </a:rPr>
              <a:t>Handicap </a:t>
            </a:r>
            <a:r>
              <a:rPr lang="en-US" sz="3400" dirty="0" smtClean="0">
                <a:solidFill>
                  <a:srgbClr val="FFFFFF"/>
                </a:solidFill>
                <a:latin typeface="Trocchi"/>
              </a:rPr>
              <a:t>Accessible</a:t>
            </a:r>
            <a:endParaRPr lang="en-US" sz="3400" dirty="0">
              <a:solidFill>
                <a:srgbClr val="FFFFFF"/>
              </a:solidFill>
              <a:latin typeface="Trocchi"/>
            </a:endParaRPr>
          </a:p>
          <a:p>
            <a:pPr marL="561340" lvl="1" indent="-280670">
              <a:lnSpc>
                <a:spcPts val="4760"/>
              </a:lnSpc>
              <a:buFont typeface="Arial"/>
              <a:buChar char="•"/>
            </a:pPr>
            <a:r>
              <a:rPr lang="en-US" sz="3400" dirty="0" smtClean="0">
                <a:solidFill>
                  <a:srgbClr val="FFFFFF"/>
                </a:solidFill>
                <a:latin typeface="Trocchi"/>
              </a:rPr>
              <a:t>Accommodates </a:t>
            </a:r>
            <a:r>
              <a:rPr lang="en-US" sz="3400" dirty="0">
                <a:solidFill>
                  <a:srgbClr val="FFFFFF"/>
                </a:solidFill>
                <a:latin typeface="Trocchi"/>
              </a:rPr>
              <a:t>up to 6 guests </a:t>
            </a:r>
          </a:p>
          <a:p>
            <a:pPr>
              <a:lnSpc>
                <a:spcPts val="4760"/>
              </a:lnSpc>
            </a:pPr>
            <a:endParaRPr lang="en-US" sz="3400" dirty="0">
              <a:solidFill>
                <a:srgbClr val="FFFFFF"/>
              </a:solidFill>
              <a:latin typeface="Trocch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5" b="778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1950" y="4755808"/>
            <a:ext cx="21853212" cy="5912192"/>
            <a:chOff x="0" y="0"/>
            <a:chExt cx="29137616" cy="788292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9137616" cy="7882922"/>
            </a:xfrm>
            <a:prstGeom prst="rect">
              <a:avLst/>
            </a:prstGeom>
            <a:solidFill>
              <a:srgbClr val="D9D9D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131309" y="2769351"/>
              <a:ext cx="22852240" cy="1863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034"/>
                </a:lnSpc>
              </a:pPr>
              <a:r>
                <a:rPr lang="en-US" sz="9195" b="1" i="0" spc="275" dirty="0">
                  <a:solidFill>
                    <a:srgbClr val="38B6FF"/>
                  </a:solidFill>
                  <a:latin typeface="Raleway"/>
                </a:rPr>
                <a:t>Testing </a:t>
              </a:r>
              <a:r>
                <a:rPr lang="en-US" sz="9195" b="1" i="0" spc="275" dirty="0" smtClean="0">
                  <a:solidFill>
                    <a:srgbClr val="38B6FF"/>
                  </a:solidFill>
                  <a:latin typeface="Raleway"/>
                </a:rPr>
                <a:t>Our </a:t>
              </a:r>
              <a:r>
                <a:rPr lang="en-US" sz="9195" b="1" spc="275" dirty="0">
                  <a:solidFill>
                    <a:srgbClr val="38B6FF"/>
                  </a:solidFill>
                  <a:latin typeface="Raleway"/>
                </a:rPr>
                <a:t>I</a:t>
              </a:r>
              <a:r>
                <a:rPr lang="en-US" sz="9195" b="1" i="0" spc="275" dirty="0" smtClean="0">
                  <a:solidFill>
                    <a:srgbClr val="38B6FF"/>
                  </a:solidFill>
                  <a:latin typeface="Raleway"/>
                </a:rPr>
                <a:t>dea</a:t>
              </a:r>
              <a:endParaRPr lang="en-US" sz="9195" b="1" i="0" spc="275" dirty="0">
                <a:solidFill>
                  <a:srgbClr val="38B6FF"/>
                </a:solidFill>
                <a:latin typeface="Raleway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131309" y="4890487"/>
              <a:ext cx="22822631" cy="915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993"/>
                </a:lnSpc>
              </a:pPr>
              <a:r>
                <a:rPr lang="en-US" sz="3793" b="0" i="0" spc="341" dirty="0">
                  <a:solidFill>
                    <a:srgbClr val="000000"/>
                  </a:solidFill>
                  <a:latin typeface="Raleway"/>
                </a:rPr>
                <a:t>KEY FINDINGS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31309" y="1492932"/>
              <a:ext cx="22822631" cy="875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41"/>
                </a:lnSpc>
              </a:pPr>
              <a:r>
                <a:rPr lang="en-US" sz="4367" b="1" i="0" spc="436" dirty="0">
                  <a:solidFill>
                    <a:srgbClr val="000000"/>
                  </a:solidFill>
                  <a:latin typeface="Raleway"/>
                </a:rPr>
                <a:t>MARKET VALIDATION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745</Words>
  <Application>Microsoft Office PowerPoint</Application>
  <PresentationFormat>Custom</PresentationFormat>
  <Paragraphs>177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Abril Fatface</vt:lpstr>
      <vt:lpstr>Calibri</vt:lpstr>
      <vt:lpstr>Arimo</vt:lpstr>
      <vt:lpstr>Trocchi</vt:lpstr>
      <vt:lpstr>Raleway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Pamper US Mobile Massage Service</dc:title>
  <dc:creator>User</dc:creator>
  <cp:lastModifiedBy>admin</cp:lastModifiedBy>
  <cp:revision>10</cp:revision>
  <dcterms:created xsi:type="dcterms:W3CDTF">2006-08-16T00:00:00Z</dcterms:created>
  <dcterms:modified xsi:type="dcterms:W3CDTF">2022-06-01T10:19:15Z</dcterms:modified>
  <dc:identifier>DADhKNm02dE</dc:identifier>
</cp:coreProperties>
</file>